
<file path=[Content_Types].xml><?xml version="1.0" encoding="utf-8"?>
<Types xmlns="http://schemas.openxmlformats.org/package/2006/content-types">
  <Default Extension="emf" ContentType="image/x-emf"/>
  <Default Extension="jpeg" ContentType="image/jpeg"/>
  <Default Extension="m4a" ContentType="audio/mp4"/>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tags/tag11.xml" ContentType="application/vnd.openxmlformats-officedocument.presentationml.tags+xml"/>
  <Override PartName="/ppt/notesSlides/notesSlide12.xml" ContentType="application/vnd.openxmlformats-officedocument.presentationml.notesSlide+xml"/>
  <Override PartName="/ppt/tags/tag12.xml" ContentType="application/vnd.openxmlformats-officedocument.presentationml.tags+xml"/>
  <Override PartName="/ppt/notesSlides/notesSlide13.xml" ContentType="application/vnd.openxmlformats-officedocument.presentationml.notesSlide+xml"/>
  <Override PartName="/ppt/tags/tag13.xml" ContentType="application/vnd.openxmlformats-officedocument.presentationml.tags+xml"/>
  <Override PartName="/ppt/notesSlides/notesSlide14.xml" ContentType="application/vnd.openxmlformats-officedocument.presentationml.notesSlide+xml"/>
  <Override PartName="/ppt/tags/tag14.xml" ContentType="application/vnd.openxmlformats-officedocument.presentationml.tags+xml"/>
  <Override PartName="/ppt/notesSlides/notesSlide15.xml" ContentType="application/vnd.openxmlformats-officedocument.presentationml.notesSlide+xml"/>
  <Override PartName="/ppt/tags/tag15.xml" ContentType="application/vnd.openxmlformats-officedocument.presentationml.tags+xml"/>
  <Override PartName="/ppt/notesSlides/notesSlide16.xml" ContentType="application/vnd.openxmlformats-officedocument.presentationml.notesSlide+xml"/>
  <Override PartName="/ppt/tags/tag16.xml" ContentType="application/vnd.openxmlformats-officedocument.presentationml.tags+xml"/>
  <Override PartName="/ppt/notesSlides/notesSlide17.xml" ContentType="application/vnd.openxmlformats-officedocument.presentationml.notesSlide+xml"/>
  <Override PartName="/ppt/tags/tag17.xml" ContentType="application/vnd.openxmlformats-officedocument.presentationml.tags+xml"/>
  <Override PartName="/ppt/notesSlides/notesSlide18.xml" ContentType="application/vnd.openxmlformats-officedocument.presentationml.notesSlide+xml"/>
  <Override PartName="/ppt/tags/tag18.xml" ContentType="application/vnd.openxmlformats-officedocument.presentationml.tags+xml"/>
  <Override PartName="/ppt/notesSlides/notesSlide19.xml" ContentType="application/vnd.openxmlformats-officedocument.presentationml.notesSlide+xml"/>
  <Override PartName="/ppt/tags/tag19.xml" ContentType="application/vnd.openxmlformats-officedocument.presentationml.tags+xml"/>
  <Override PartName="/ppt/notesSlides/notesSlide20.xml" ContentType="application/vnd.openxmlformats-officedocument.presentationml.notesSlide+xml"/>
  <Override PartName="/ppt/tags/tag20.xml" ContentType="application/vnd.openxmlformats-officedocument.presentationml.tags+xml"/>
  <Override PartName="/ppt/notesSlides/notesSlide21.xml" ContentType="application/vnd.openxmlformats-officedocument.presentationml.notesSlide+xml"/>
  <Override PartName="/ppt/tags/tag21.xml" ContentType="application/vnd.openxmlformats-officedocument.presentationml.tags+xml"/>
  <Override PartName="/ppt/notesSlides/notesSlide22.xml" ContentType="application/vnd.openxmlformats-officedocument.presentationml.notesSlide+xml"/>
  <Override PartName="/ppt/tags/tag22.xml" ContentType="application/vnd.openxmlformats-officedocument.presentationml.tags+xml"/>
  <Override PartName="/ppt/notesSlides/notesSlide23.xml" ContentType="application/vnd.openxmlformats-officedocument.presentationml.notesSlide+xml"/>
  <Override PartName="/ppt/tags/tag23.xml" ContentType="application/vnd.openxmlformats-officedocument.presentationml.tags+xml"/>
  <Override PartName="/ppt/notesSlides/notesSlide24.xml" ContentType="application/vnd.openxmlformats-officedocument.presentationml.notesSlide+xml"/>
  <Override PartName="/ppt/tags/tag24.xml" ContentType="application/vnd.openxmlformats-officedocument.presentationml.tags+xml"/>
  <Override PartName="/ppt/notesSlides/notesSlide25.xml" ContentType="application/vnd.openxmlformats-officedocument.presentationml.notesSlide+xml"/>
  <Override PartName="/ppt/tags/tag25.xml" ContentType="application/vnd.openxmlformats-officedocument.presentationml.tags+xml"/>
  <Override PartName="/ppt/notesSlides/notesSlide26.xml" ContentType="application/vnd.openxmlformats-officedocument.presentationml.notesSlide+xml"/>
  <Override PartName="/ppt/tags/tag26.xml" ContentType="application/vnd.openxmlformats-officedocument.presentationml.tags+xml"/>
  <Override PartName="/ppt/notesSlides/notesSlide27.xml" ContentType="application/vnd.openxmlformats-officedocument.presentationml.notesSlide+xml"/>
  <Override PartName="/ppt/tags/tag27.xml" ContentType="application/vnd.openxmlformats-officedocument.presentationml.tags+xml"/>
  <Override PartName="/ppt/notesSlides/notesSlide28.xml" ContentType="application/vnd.openxmlformats-officedocument.presentationml.notesSlide+xml"/>
  <Override PartName="/ppt/tags/tag28.xml" ContentType="application/vnd.openxmlformats-officedocument.presentationml.tags+xml"/>
  <Override PartName="/ppt/notesSlides/notesSlide29.xml" ContentType="application/vnd.openxmlformats-officedocument.presentationml.notesSlide+xml"/>
  <Override PartName="/ppt/tags/tag29.xml" ContentType="application/vnd.openxmlformats-officedocument.presentationml.tags+xml"/>
  <Override PartName="/ppt/notesSlides/notesSlide30.xml" ContentType="application/vnd.openxmlformats-officedocument.presentationml.notesSlide+xml"/>
  <Override PartName="/ppt/tags/tag30.xml" ContentType="application/vnd.openxmlformats-officedocument.presentationml.tags+xml"/>
  <Override PartName="/ppt/notesSlides/notesSlide31.xml" ContentType="application/vnd.openxmlformats-officedocument.presentationml.notesSlide+xml"/>
  <Override PartName="/ppt/tags/tag31.xml" ContentType="application/vnd.openxmlformats-officedocument.presentationml.tags+xml"/>
  <Override PartName="/ppt/notesSlides/notesSlide32.xml" ContentType="application/vnd.openxmlformats-officedocument.presentationml.notesSlide+xml"/>
  <Override PartName="/ppt/tags/tag32.xml" ContentType="application/vnd.openxmlformats-officedocument.presentationml.tags+xml"/>
  <Override PartName="/ppt/notesSlides/notesSlide33.xml" ContentType="application/vnd.openxmlformats-officedocument.presentationml.notesSlide+xml"/>
  <Override PartName="/ppt/tags/tag33.xml" ContentType="application/vnd.openxmlformats-officedocument.presentationml.tags+xml"/>
  <Override PartName="/ppt/notesSlides/notesSlide34.xml" ContentType="application/vnd.openxmlformats-officedocument.presentationml.notesSlide+xml"/>
  <Override PartName="/ppt/tags/tag34.xml" ContentType="application/vnd.openxmlformats-officedocument.presentationml.tags+xml"/>
  <Override PartName="/ppt/notesSlides/notesSlide35.xml" ContentType="application/vnd.openxmlformats-officedocument.presentationml.notesSlide+xml"/>
  <Override PartName="/ppt/tags/tag35.xml" ContentType="application/vnd.openxmlformats-officedocument.presentationml.tags+xml"/>
  <Override PartName="/ppt/notesSlides/notesSlide36.xml" ContentType="application/vnd.openxmlformats-officedocument.presentationml.notesSlide+xml"/>
  <Override PartName="/ppt/tags/tag36.xml" ContentType="application/vnd.openxmlformats-officedocument.presentationml.tags+xml"/>
  <Override PartName="/ppt/notesSlides/notesSlide37.xml" ContentType="application/vnd.openxmlformats-officedocument.presentationml.notesSlide+xml"/>
  <Override PartName="/ppt/tags/tag37.xml" ContentType="application/vnd.openxmlformats-officedocument.presentationml.tags+xml"/>
  <Override PartName="/ppt/notesSlides/notesSlide38.xml" ContentType="application/vnd.openxmlformats-officedocument.presentationml.notesSlide+xml"/>
  <Override PartName="/ppt/tags/tag38.xml" ContentType="application/vnd.openxmlformats-officedocument.presentationml.tags+xml"/>
  <Override PartName="/ppt/notesSlides/notesSlide39.xml" ContentType="application/vnd.openxmlformats-officedocument.presentationml.notesSlide+xml"/>
  <Override PartName="/ppt/tags/tag39.xml" ContentType="application/vnd.openxmlformats-officedocument.presentationml.tags+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67" r:id="rId2"/>
  </p:sldMasterIdLst>
  <p:notesMasterIdLst>
    <p:notesMasterId r:id="rId44"/>
  </p:notesMasterIdLst>
  <p:sldIdLst>
    <p:sldId id="947" r:id="rId3"/>
    <p:sldId id="950" r:id="rId4"/>
    <p:sldId id="951" r:id="rId5"/>
    <p:sldId id="2032" r:id="rId6"/>
    <p:sldId id="2033" r:id="rId7"/>
    <p:sldId id="2071" r:id="rId8"/>
    <p:sldId id="2034" r:id="rId9"/>
    <p:sldId id="2042" r:id="rId10"/>
    <p:sldId id="2043" r:id="rId11"/>
    <p:sldId id="2035" r:id="rId12"/>
    <p:sldId id="2047" r:id="rId13"/>
    <p:sldId id="2048" r:id="rId14"/>
    <p:sldId id="2049" r:id="rId15"/>
    <p:sldId id="2050" r:id="rId16"/>
    <p:sldId id="2051" r:id="rId17"/>
    <p:sldId id="2057" r:id="rId18"/>
    <p:sldId id="2052" r:id="rId19"/>
    <p:sldId id="2058" r:id="rId20"/>
    <p:sldId id="2059" r:id="rId21"/>
    <p:sldId id="2053" r:id="rId22"/>
    <p:sldId id="2054" r:id="rId23"/>
    <p:sldId id="2061" r:id="rId24"/>
    <p:sldId id="2055" r:id="rId25"/>
    <p:sldId id="2056" r:id="rId26"/>
    <p:sldId id="2062" r:id="rId27"/>
    <p:sldId id="2063" r:id="rId28"/>
    <p:sldId id="2064" r:id="rId29"/>
    <p:sldId id="2065" r:id="rId30"/>
    <p:sldId id="2066" r:id="rId31"/>
    <p:sldId id="2067" r:id="rId32"/>
    <p:sldId id="2068" r:id="rId33"/>
    <p:sldId id="2069" r:id="rId34"/>
    <p:sldId id="2070" r:id="rId35"/>
    <p:sldId id="2037" r:id="rId36"/>
    <p:sldId id="2038" r:id="rId37"/>
    <p:sldId id="2039" r:id="rId38"/>
    <p:sldId id="2044" r:id="rId39"/>
    <p:sldId id="2045" r:id="rId40"/>
    <p:sldId id="2072" r:id="rId41"/>
    <p:sldId id="948" r:id="rId42"/>
    <p:sldId id="1687" r:id="rId43"/>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940">
          <p15:clr>
            <a:srgbClr val="A4A3A4"/>
          </p15:clr>
        </p15:guide>
        <p15:guide id="2" pos="288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ichelle Reott" initials="MAR" lastIdx="394" clrIdx="0"/>
  <p:cmAuthor id="1" name="Office 2004 Test Drive User" initials="" lastIdx="10" clrIdx="1"/>
  <p:cmAuthor id="2" name="CEC User" initials="CU"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50"/>
    <a:srgbClr val="7030A0"/>
    <a:srgbClr val="984807"/>
    <a:srgbClr val="D00000"/>
    <a:srgbClr val="344575"/>
    <a:srgbClr val="FFFFFF"/>
    <a:srgbClr val="000000"/>
    <a:srgbClr val="254061"/>
    <a:srgbClr val="4F6228"/>
    <a:srgbClr val="EE00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36" autoAdjust="0"/>
    <p:restoredTop sz="94292" autoAdjust="0"/>
  </p:normalViewPr>
  <p:slideViewPr>
    <p:cSldViewPr snapToGrid="0" snapToObjects="1">
      <p:cViewPr varScale="1">
        <p:scale>
          <a:sx n="107" d="100"/>
          <a:sy n="107" d="100"/>
        </p:scale>
        <p:origin x="1768" y="160"/>
      </p:cViewPr>
      <p:guideLst>
        <p:guide orient="horz" pos="394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110" d="100"/>
        <a:sy n="110" d="100"/>
      </p:scale>
      <p:origin x="0" y="0"/>
    </p:cViewPr>
  </p:sorterViewPr>
  <p:notesViewPr>
    <p:cSldViewPr snapToGrid="0" snapToObjects="1">
      <p:cViewPr>
        <p:scale>
          <a:sx n="59" d="100"/>
          <a:sy n="59" d="100"/>
        </p:scale>
        <p:origin x="3384" y="25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79F2D33B-B2CB-684E-8C77-5BB200522BC0}" type="datetimeFigureOut">
              <a:rPr lang="en-US" smtClean="0"/>
              <a:t>1/21/22</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C3C9A1D0-C163-564F-952E-283D56CA92AA}" type="slidenum">
              <a:rPr lang="en-US" smtClean="0"/>
              <a:t>‹#›</a:t>
            </a:fld>
            <a:endParaRPr lang="en-US" dirty="0"/>
          </a:p>
        </p:txBody>
      </p:sp>
    </p:spTree>
    <p:extLst>
      <p:ext uri="{BB962C8B-B14F-4D97-AF65-F5344CB8AC3E}">
        <p14:creationId xmlns:p14="http://schemas.microsoft.com/office/powerpoint/2010/main" val="272307251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ellbuildinginstitute.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LEED and the related logo is a trademark owned by the U.S. Green Building Council and is used with permission.</a:t>
            </a:r>
          </a:p>
          <a:p>
            <a:endParaRPr lang="en-US" dirty="0"/>
          </a:p>
          <a:p>
            <a:r>
              <a:rPr lang="en-US" sz="800" dirty="0"/>
              <a:t>COVER PHOTO:</a:t>
            </a:r>
          </a:p>
          <a:p>
            <a:r>
              <a:rPr lang="en-US" sz="1200" b="1" kern="1200" dirty="0">
                <a:solidFill>
                  <a:schemeClr val="tx1"/>
                </a:solidFill>
                <a:effectLst/>
                <a:latin typeface="+mn-lt"/>
                <a:ea typeface="+mn-ea"/>
                <a:cs typeface="+mn-cs"/>
              </a:rPr>
              <a:t>Phipps Conservatory and Botanical Gardens</a:t>
            </a:r>
            <a:br>
              <a:rPr lang="en-US" sz="1200" b="1" kern="1200" dirty="0">
                <a:solidFill>
                  <a:schemeClr val="tx1"/>
                </a:solidFill>
                <a:effectLst/>
                <a:latin typeface="+mn-lt"/>
                <a:ea typeface="+mn-ea"/>
                <a:cs typeface="+mn-cs"/>
              </a:rPr>
            </a:br>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“With the Center for Sustainable Landscapes (CSL) – a 24,350 square foot education, research, and administration facility which opened in December 2012 – Phipps Conservatory and Botanical Gardens seeks to reveal the important connections between human health and ecological health. The project challenges the perceived mutual exclusivity between built and natural environments with a design that is sensitive to nature while meeting the highest standards in well-being for all occupants and visitors.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CSL is the first institution worldwide to achieve WELL Platinum Pilot Certification – the highest rating awarded by the </a:t>
            </a:r>
            <a:r>
              <a:rPr lang="en-US" sz="1200" u="none" strike="noStrike" kern="1200" dirty="0">
                <a:solidFill>
                  <a:schemeClr val="tx1"/>
                </a:solidFill>
                <a:effectLst/>
                <a:latin typeface="+mn-lt"/>
                <a:ea typeface="+mn-ea"/>
                <a:cs typeface="+mn-cs"/>
                <a:hlinkClick r:id="rId3"/>
              </a:rPr>
              <a:t>International WELL Building Institute</a:t>
            </a:r>
            <a:r>
              <a:rPr lang="en-US" sz="1200" kern="1200" dirty="0">
                <a:solidFill>
                  <a:schemeClr val="tx1"/>
                </a:solidFill>
                <a:effectLst/>
                <a:latin typeface="+mn-lt"/>
                <a:ea typeface="+mn-ea"/>
                <a:cs typeface="+mn-cs"/>
              </a:rPr>
              <a:t>. Built on a remediated brownfield site and seamlessly integrated into the guest experience at Phipps — a 120-year-old institution with 300,000-plus annual visitors — the CSL, which was also designed to meet the Living Building Challenge, LEED Platinum and 4 Stars Sustainable SITES, is uniquely positioned to demonstrate the highest standard for creating spaces and communities that are healthier, richer and more supportive of all life.” (1)</a:t>
            </a:r>
          </a:p>
          <a:p>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(1) https://www.wellcertified.com/projects/center-sustainable-landscapes</a:t>
            </a:r>
          </a:p>
          <a:p>
            <a:endParaRPr lang="en-US" sz="800" dirty="0"/>
          </a:p>
        </p:txBody>
      </p:sp>
      <p:sp>
        <p:nvSpPr>
          <p:cNvPr id="4" name="Slide Number Placeholder 3"/>
          <p:cNvSpPr>
            <a:spLocks noGrp="1"/>
          </p:cNvSpPr>
          <p:nvPr>
            <p:ph type="sldNum" sz="quarter" idx="10"/>
          </p:nvPr>
        </p:nvSpPr>
        <p:spPr/>
        <p:txBody>
          <a:bodyPr/>
          <a:lstStyle/>
          <a:p>
            <a:fld id="{C3C9A1D0-C163-564F-952E-283D56CA92AA}"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6921773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90000"/>
              </a:lnSpc>
              <a:buFont typeface="+mj-lt"/>
              <a:buNone/>
            </a:pPr>
            <a:r>
              <a:rPr lang="en-US" dirty="0"/>
              <a:t>Three prerequisites have been deleted from </a:t>
            </a:r>
            <a:r>
              <a:rPr lang="en-US" dirty="0" err="1"/>
              <a:t>vO+M</a:t>
            </a:r>
            <a:r>
              <a:rPr lang="en-US" dirty="0"/>
              <a:t> 4.1.</a:t>
            </a:r>
          </a:p>
          <a:p>
            <a:pPr marL="0" lvl="0" indent="0">
              <a:lnSpc>
                <a:spcPct val="90000"/>
              </a:lnSpc>
              <a:buFont typeface="+mj-lt"/>
              <a:buNone/>
            </a:pPr>
            <a:r>
              <a:rPr lang="en-US" dirty="0"/>
              <a:t>Minimum Energy Performance has been restructured and wrapped into the Energy Performance prerequisite.</a:t>
            </a:r>
          </a:p>
          <a:p>
            <a:pPr marL="0" lvl="0" indent="0">
              <a:lnSpc>
                <a:spcPct val="90000"/>
              </a:lnSpc>
              <a:buFont typeface="+mj-lt"/>
              <a:buNone/>
            </a:pPr>
            <a:r>
              <a:rPr lang="en-US" dirty="0"/>
              <a:t>Building level energy metering has been deleted entirely and</a:t>
            </a:r>
          </a:p>
          <a:p>
            <a:pPr marL="0" lvl="0" indent="0">
              <a:lnSpc>
                <a:spcPct val="90000"/>
              </a:lnSpc>
              <a:buFont typeface="+mj-lt"/>
              <a:buNone/>
            </a:pPr>
            <a:r>
              <a:rPr lang="en-US" dirty="0"/>
              <a:t>Ongoing Purchasing and Waste Policy </a:t>
            </a:r>
            <a:r>
              <a:rPr lang="en-US" dirty="0" err="1"/>
              <a:t>prereq</a:t>
            </a:r>
            <a:r>
              <a:rPr lang="en-US" dirty="0"/>
              <a:t> has been absorbed into the Waste Performance credit and Purchasing Policy prerequisite.  Now let’s review the deleted credits.</a:t>
            </a:r>
          </a:p>
        </p:txBody>
      </p:sp>
      <p:sp>
        <p:nvSpPr>
          <p:cNvPr id="4" name="Slide Number Placeholder 3"/>
          <p:cNvSpPr>
            <a:spLocks noGrp="1"/>
          </p:cNvSpPr>
          <p:nvPr>
            <p:ph type="sldNum" sz="quarter" idx="10"/>
          </p:nvPr>
        </p:nvSpPr>
        <p:spPr/>
        <p:txBody>
          <a:bodyPr/>
          <a:lstStyle/>
          <a:p>
            <a:fld id="{C3C9A1D0-C163-564F-952E-283D56CA92AA}"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38396850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90000"/>
              </a:lnSpc>
              <a:buFont typeface="+mj-lt"/>
              <a:buNone/>
            </a:pPr>
            <a:r>
              <a:rPr lang="en-US" dirty="0"/>
              <a:t>23 credits have been deleted from the O+M v4.1 rating system. There are no more commissioning credits.</a:t>
            </a:r>
          </a:p>
          <a:p>
            <a:r>
              <a:rPr lang="en-US" dirty="0"/>
              <a:t>Existing Building Commissioning – Analysis</a:t>
            </a:r>
          </a:p>
          <a:p>
            <a:r>
              <a:rPr lang="en-US" dirty="0"/>
              <a:t>Existing Building Commissioning – Implementation</a:t>
            </a:r>
          </a:p>
          <a:p>
            <a:r>
              <a:rPr lang="en-US" dirty="0"/>
              <a:t>Ongoing Commissioning. Two other credits in the EA credit category have been deleted, too:</a:t>
            </a:r>
          </a:p>
          <a:p>
            <a:r>
              <a:rPr lang="en-US" dirty="0"/>
              <a:t>Advanced Energy Metering</a:t>
            </a:r>
          </a:p>
          <a:p>
            <a:r>
              <a:rPr lang="en-US" dirty="0"/>
              <a:t>Renewable Energy and Carbon Offsets. Purchasing credits in the MR credit category have been absorbed by the Purchasing Policy </a:t>
            </a:r>
            <a:r>
              <a:rPr lang="en-US" dirty="0" err="1"/>
              <a:t>prereq</a:t>
            </a:r>
            <a:r>
              <a:rPr lang="en-US" dirty="0"/>
              <a:t> or the Purchasing credit in the new version, or have been removed entirely:</a:t>
            </a:r>
          </a:p>
          <a:p>
            <a:r>
              <a:rPr lang="en-US" dirty="0"/>
              <a:t>Purchasing – ongoing</a:t>
            </a:r>
          </a:p>
          <a:p>
            <a:r>
              <a:rPr lang="en-US" dirty="0"/>
              <a:t>Purchasing – lamps</a:t>
            </a:r>
          </a:p>
          <a:p>
            <a:r>
              <a:rPr lang="en-US" dirty="0"/>
              <a:t>Purchasing Facility Maintenance and Renovation credit.  The two solid waste credits</a:t>
            </a:r>
          </a:p>
          <a:p>
            <a:r>
              <a:rPr lang="en-US" dirty="0"/>
              <a:t>Solid Waste Management – ongoing credit</a:t>
            </a:r>
          </a:p>
          <a:p>
            <a:r>
              <a:rPr lang="en-US" dirty="0"/>
              <a:t>Solid Waste Management – Facility Maintenance and Renovation credit have been absorbed into the new Waste Performance credit (end)</a:t>
            </a:r>
          </a:p>
          <a:p>
            <a:pPr marL="0" lvl="0" indent="0">
              <a:lnSpc>
                <a:spcPct val="90000"/>
              </a:lnSpc>
              <a:buFont typeface="+mj-lt"/>
              <a:buNone/>
            </a:pPr>
            <a:endParaRPr lang="en-US" dirty="0"/>
          </a:p>
        </p:txBody>
      </p:sp>
      <p:sp>
        <p:nvSpPr>
          <p:cNvPr id="4" name="Slide Number Placeholder 3"/>
          <p:cNvSpPr>
            <a:spLocks noGrp="1"/>
          </p:cNvSpPr>
          <p:nvPr>
            <p:ph type="sldNum" sz="quarter" idx="10"/>
          </p:nvPr>
        </p:nvSpPr>
        <p:spPr/>
        <p:txBody>
          <a:bodyPr/>
          <a:lstStyle/>
          <a:p>
            <a:fld id="{C3C9A1D0-C163-564F-952E-283D56CA92AA}"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822241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90000"/>
              </a:lnSpc>
              <a:buFont typeface="+mj-lt"/>
              <a:buNone/>
            </a:pPr>
            <a:r>
              <a:rPr lang="en-US" dirty="0"/>
              <a:t>The 3 green cleaning credits</a:t>
            </a:r>
          </a:p>
          <a:p>
            <a:r>
              <a:rPr lang="en-US" dirty="0"/>
              <a:t>Green Cleaning – Custodial Effectiveness Assessment</a:t>
            </a:r>
          </a:p>
          <a:p>
            <a:r>
              <a:rPr lang="en-US" dirty="0"/>
              <a:t>Green Cleaning – Products and Materials</a:t>
            </a:r>
          </a:p>
          <a:p>
            <a:r>
              <a:rPr lang="en-US" dirty="0"/>
              <a:t>Green Cleaning – Equipment have been restructured and absorbed into the Green Cleaning Policy </a:t>
            </a:r>
            <a:r>
              <a:rPr lang="en-US" dirty="0" err="1"/>
              <a:t>prereq</a:t>
            </a:r>
            <a:r>
              <a:rPr lang="en-US" dirty="0"/>
              <a:t> and Green Cleaning credit.</a:t>
            </a:r>
          </a:p>
          <a:p>
            <a:r>
              <a:rPr lang="en-US" dirty="0"/>
              <a:t>Indoor Air Quality Management Program and</a:t>
            </a:r>
          </a:p>
          <a:p>
            <a:r>
              <a:rPr lang="en-US" dirty="0"/>
              <a:t>Enhanced Indoor Air Quality Strategies have been absorbed into the Indoor Environmental Quality credit.</a:t>
            </a:r>
          </a:p>
          <a:p>
            <a:r>
              <a:rPr lang="en-US" dirty="0"/>
              <a:t>Thermal Comfort and</a:t>
            </a:r>
          </a:p>
          <a:p>
            <a:r>
              <a:rPr lang="en-US" dirty="0"/>
              <a:t>Interior Lighting and</a:t>
            </a:r>
          </a:p>
          <a:p>
            <a:r>
              <a:rPr lang="en-US" dirty="0"/>
              <a:t>Daylight and Quality Views have been eliminated completely.</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The LEED AP credit is gone, and is now moved into the Innovation Credit.</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The regional priority credit is eliminated entirely. (end)</a:t>
            </a:r>
          </a:p>
          <a:p>
            <a:endParaRPr lang="en-US" dirty="0"/>
          </a:p>
          <a:p>
            <a:endParaRPr lang="en-US" dirty="0"/>
          </a:p>
          <a:p>
            <a:pPr marL="0" lvl="0" indent="0">
              <a:lnSpc>
                <a:spcPct val="90000"/>
              </a:lnSpc>
              <a:buFont typeface="+mj-lt"/>
              <a:buNone/>
            </a:pPr>
            <a:endParaRPr lang="en-US" dirty="0"/>
          </a:p>
        </p:txBody>
      </p:sp>
      <p:sp>
        <p:nvSpPr>
          <p:cNvPr id="4" name="Slide Number Placeholder 3"/>
          <p:cNvSpPr>
            <a:spLocks noGrp="1"/>
          </p:cNvSpPr>
          <p:nvPr>
            <p:ph type="sldNum" sz="quarter" idx="10"/>
          </p:nvPr>
        </p:nvSpPr>
        <p:spPr/>
        <p:txBody>
          <a:bodyPr/>
          <a:lstStyle/>
          <a:p>
            <a:fld id="{C3C9A1D0-C163-564F-952E-283D56CA92AA}"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6885091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90000"/>
              </a:lnSpc>
              <a:buFont typeface="+mj-lt"/>
              <a:buNone/>
            </a:pPr>
            <a:r>
              <a:rPr lang="en-US" dirty="0"/>
              <a:t>The new prerequisites are structured differently in v4.1.  There are seven new (or radically restructured) prerequisites</a:t>
            </a:r>
          </a:p>
          <a:p>
            <a:pPr marL="0" lvl="0" indent="0">
              <a:lnSpc>
                <a:spcPct val="90000"/>
              </a:lnSpc>
              <a:buFont typeface="+mj-lt"/>
              <a:buNone/>
            </a:pPr>
            <a:r>
              <a:rPr lang="en-US" dirty="0"/>
              <a:t>(Indoor Air Quality Performance) however, all but 2 of the new </a:t>
            </a:r>
            <a:r>
              <a:rPr lang="en-US" dirty="0" err="1"/>
              <a:t>prerequisities</a:t>
            </a:r>
            <a:endParaRPr lang="en-US" dirty="0"/>
          </a:p>
          <a:p>
            <a:pPr marL="0" lvl="0" indent="0">
              <a:lnSpc>
                <a:spcPct val="90000"/>
              </a:lnSpc>
              <a:buFont typeface="+mj-lt"/>
              <a:buNone/>
            </a:pPr>
            <a:r>
              <a:rPr lang="en-US" dirty="0"/>
              <a:t>(required prerequisites with points assigned) are not only REQUIRED, but they also earn points for the project.(end)</a:t>
            </a:r>
          </a:p>
        </p:txBody>
      </p:sp>
      <p:sp>
        <p:nvSpPr>
          <p:cNvPr id="4" name="Slide Number Placeholder 3"/>
          <p:cNvSpPr>
            <a:spLocks noGrp="1"/>
          </p:cNvSpPr>
          <p:nvPr>
            <p:ph type="sldNum" sz="quarter" idx="10"/>
          </p:nvPr>
        </p:nvSpPr>
        <p:spPr/>
        <p:txBody>
          <a:bodyPr/>
          <a:lstStyle/>
          <a:p>
            <a:fld id="{C3C9A1D0-C163-564F-952E-283D56CA92AA}"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26513906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90000"/>
              </a:lnSpc>
              <a:buFont typeface="+mj-lt"/>
              <a:buNone/>
            </a:pPr>
            <a:endParaRPr lang="en-US" dirty="0"/>
          </a:p>
        </p:txBody>
      </p:sp>
      <p:sp>
        <p:nvSpPr>
          <p:cNvPr id="4" name="Slide Number Placeholder 3"/>
          <p:cNvSpPr>
            <a:spLocks noGrp="1"/>
          </p:cNvSpPr>
          <p:nvPr>
            <p:ph type="sldNum" sz="quarter" idx="10"/>
          </p:nvPr>
        </p:nvSpPr>
        <p:spPr/>
        <p:txBody>
          <a:bodyPr/>
          <a:lstStyle/>
          <a:p>
            <a:fld id="{C3C9A1D0-C163-564F-952E-283D56CA92AA}"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1314008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90000"/>
              </a:lnSpc>
              <a:buFont typeface="+mj-lt"/>
              <a:buNone/>
            </a:pPr>
            <a:endParaRPr lang="en-US" dirty="0"/>
          </a:p>
        </p:txBody>
      </p:sp>
      <p:sp>
        <p:nvSpPr>
          <p:cNvPr id="4" name="Slide Number Placeholder 3"/>
          <p:cNvSpPr>
            <a:spLocks noGrp="1"/>
          </p:cNvSpPr>
          <p:nvPr>
            <p:ph type="sldNum" sz="quarter" idx="10"/>
          </p:nvPr>
        </p:nvSpPr>
        <p:spPr/>
        <p:txBody>
          <a:bodyPr/>
          <a:lstStyle/>
          <a:p>
            <a:fld id="{C3C9A1D0-C163-564F-952E-283D56CA92AA}"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36353817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90000"/>
              </a:lnSpc>
              <a:buFont typeface="+mj-lt"/>
              <a:buNone/>
            </a:pPr>
            <a:endParaRPr lang="en-US" dirty="0"/>
          </a:p>
        </p:txBody>
      </p:sp>
      <p:sp>
        <p:nvSpPr>
          <p:cNvPr id="4" name="Slide Number Placeholder 3"/>
          <p:cNvSpPr>
            <a:spLocks noGrp="1"/>
          </p:cNvSpPr>
          <p:nvPr>
            <p:ph type="sldNum" sz="quarter" idx="10"/>
          </p:nvPr>
        </p:nvSpPr>
        <p:spPr/>
        <p:txBody>
          <a:bodyPr/>
          <a:lstStyle/>
          <a:p>
            <a:fld id="{C3C9A1D0-C163-564F-952E-283D56CA92AA}"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5559007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90000"/>
              </a:lnSpc>
              <a:buFont typeface="+mj-lt"/>
              <a:buNone/>
            </a:pPr>
            <a:endParaRPr lang="en-US" dirty="0"/>
          </a:p>
        </p:txBody>
      </p:sp>
      <p:sp>
        <p:nvSpPr>
          <p:cNvPr id="4" name="Slide Number Placeholder 3"/>
          <p:cNvSpPr>
            <a:spLocks noGrp="1"/>
          </p:cNvSpPr>
          <p:nvPr>
            <p:ph type="sldNum" sz="quarter" idx="10"/>
          </p:nvPr>
        </p:nvSpPr>
        <p:spPr/>
        <p:txBody>
          <a:bodyPr/>
          <a:lstStyle/>
          <a:p>
            <a:fld id="{C3C9A1D0-C163-564F-952E-283D56CA92AA}"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19428297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90000"/>
              </a:lnSpc>
              <a:buFont typeface="+mj-lt"/>
              <a:buNone/>
            </a:pPr>
            <a:endParaRPr lang="en-US" dirty="0"/>
          </a:p>
        </p:txBody>
      </p:sp>
      <p:sp>
        <p:nvSpPr>
          <p:cNvPr id="4" name="Slide Number Placeholder 3"/>
          <p:cNvSpPr>
            <a:spLocks noGrp="1"/>
          </p:cNvSpPr>
          <p:nvPr>
            <p:ph type="sldNum" sz="quarter" idx="10"/>
          </p:nvPr>
        </p:nvSpPr>
        <p:spPr/>
        <p:txBody>
          <a:bodyPr/>
          <a:lstStyle/>
          <a:p>
            <a:fld id="{C3C9A1D0-C163-564F-952E-283D56CA92AA}"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14558881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90000"/>
              </a:lnSpc>
              <a:buFont typeface="+mj-lt"/>
              <a:buNone/>
            </a:pPr>
            <a:endParaRPr lang="en-US" dirty="0"/>
          </a:p>
        </p:txBody>
      </p:sp>
      <p:sp>
        <p:nvSpPr>
          <p:cNvPr id="4" name="Slide Number Placeholder 3"/>
          <p:cNvSpPr>
            <a:spLocks noGrp="1"/>
          </p:cNvSpPr>
          <p:nvPr>
            <p:ph type="sldNum" sz="quarter" idx="10"/>
          </p:nvPr>
        </p:nvSpPr>
        <p:spPr/>
        <p:txBody>
          <a:bodyPr/>
          <a:lstStyle/>
          <a:p>
            <a:fld id="{C3C9A1D0-C163-564F-952E-283D56CA92AA}"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17138261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C9A1D0-C163-564F-952E-283D56CA92AA}" type="slidenum">
              <a:rPr lang="en-US" smtClean="0"/>
              <a:t>2</a:t>
            </a:fld>
            <a:endParaRPr lang="en-US" dirty="0"/>
          </a:p>
        </p:txBody>
      </p:sp>
    </p:spTree>
    <p:extLst>
      <p:ext uri="{BB962C8B-B14F-4D97-AF65-F5344CB8AC3E}">
        <p14:creationId xmlns:p14="http://schemas.microsoft.com/office/powerpoint/2010/main" val="37903522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90000"/>
              </a:lnSpc>
              <a:buFont typeface="+mj-lt"/>
              <a:buNone/>
            </a:pPr>
            <a:endParaRPr lang="en-US" dirty="0"/>
          </a:p>
        </p:txBody>
      </p:sp>
      <p:sp>
        <p:nvSpPr>
          <p:cNvPr id="4" name="Slide Number Placeholder 3"/>
          <p:cNvSpPr>
            <a:spLocks noGrp="1"/>
          </p:cNvSpPr>
          <p:nvPr>
            <p:ph type="sldNum" sz="quarter" idx="10"/>
          </p:nvPr>
        </p:nvSpPr>
        <p:spPr/>
        <p:txBody>
          <a:bodyPr/>
          <a:lstStyle/>
          <a:p>
            <a:fld id="{C3C9A1D0-C163-564F-952E-283D56CA92AA}"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11417473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90000"/>
              </a:lnSpc>
              <a:buFont typeface="+mj-lt"/>
              <a:buNone/>
            </a:pPr>
            <a:endParaRPr lang="en-US" dirty="0"/>
          </a:p>
        </p:txBody>
      </p:sp>
      <p:sp>
        <p:nvSpPr>
          <p:cNvPr id="4" name="Slide Number Placeholder 3"/>
          <p:cNvSpPr>
            <a:spLocks noGrp="1"/>
          </p:cNvSpPr>
          <p:nvPr>
            <p:ph type="sldNum" sz="quarter" idx="10"/>
          </p:nvPr>
        </p:nvSpPr>
        <p:spPr/>
        <p:txBody>
          <a:bodyPr/>
          <a:lstStyle/>
          <a:p>
            <a:fld id="{C3C9A1D0-C163-564F-952E-283D56CA92AA}"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37938205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90000"/>
              </a:lnSpc>
              <a:buFont typeface="+mj-lt"/>
              <a:buNone/>
            </a:pPr>
            <a:endParaRPr lang="en-US" dirty="0"/>
          </a:p>
        </p:txBody>
      </p:sp>
      <p:sp>
        <p:nvSpPr>
          <p:cNvPr id="4" name="Slide Number Placeholder 3"/>
          <p:cNvSpPr>
            <a:spLocks noGrp="1"/>
          </p:cNvSpPr>
          <p:nvPr>
            <p:ph type="sldNum" sz="quarter" idx="10"/>
          </p:nvPr>
        </p:nvSpPr>
        <p:spPr/>
        <p:txBody>
          <a:bodyPr/>
          <a:lstStyle/>
          <a:p>
            <a:fld id="{C3C9A1D0-C163-564F-952E-283D56CA92AA}"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25525625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90000"/>
              </a:lnSpc>
              <a:buFont typeface="+mj-lt"/>
              <a:buNone/>
            </a:pPr>
            <a:endParaRPr lang="en-US" dirty="0"/>
          </a:p>
        </p:txBody>
      </p:sp>
      <p:sp>
        <p:nvSpPr>
          <p:cNvPr id="4" name="Slide Number Placeholder 3"/>
          <p:cNvSpPr>
            <a:spLocks noGrp="1"/>
          </p:cNvSpPr>
          <p:nvPr>
            <p:ph type="sldNum" sz="quarter" idx="10"/>
          </p:nvPr>
        </p:nvSpPr>
        <p:spPr/>
        <p:txBody>
          <a:bodyPr/>
          <a:lstStyle/>
          <a:p>
            <a:fld id="{C3C9A1D0-C163-564F-952E-283D56CA92AA}"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34984319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90000"/>
              </a:lnSpc>
              <a:buFont typeface="+mj-lt"/>
              <a:buNone/>
            </a:pPr>
            <a:endParaRPr lang="en-US" dirty="0"/>
          </a:p>
        </p:txBody>
      </p:sp>
      <p:sp>
        <p:nvSpPr>
          <p:cNvPr id="4" name="Slide Number Placeholder 3"/>
          <p:cNvSpPr>
            <a:spLocks noGrp="1"/>
          </p:cNvSpPr>
          <p:nvPr>
            <p:ph type="sldNum" sz="quarter" idx="10"/>
          </p:nvPr>
        </p:nvSpPr>
        <p:spPr/>
        <p:txBody>
          <a:bodyPr/>
          <a:lstStyle/>
          <a:p>
            <a:fld id="{C3C9A1D0-C163-564F-952E-283D56CA92AA}"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35489502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90000"/>
              </a:lnSpc>
              <a:buFont typeface="+mj-lt"/>
              <a:buNone/>
            </a:pPr>
            <a:endParaRPr lang="en-US" dirty="0"/>
          </a:p>
        </p:txBody>
      </p:sp>
      <p:sp>
        <p:nvSpPr>
          <p:cNvPr id="4" name="Slide Number Placeholder 3"/>
          <p:cNvSpPr>
            <a:spLocks noGrp="1"/>
          </p:cNvSpPr>
          <p:nvPr>
            <p:ph type="sldNum" sz="quarter" idx="10"/>
          </p:nvPr>
        </p:nvSpPr>
        <p:spPr/>
        <p:txBody>
          <a:bodyPr/>
          <a:lstStyle/>
          <a:p>
            <a:fld id="{C3C9A1D0-C163-564F-952E-283D56CA92AA}"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19114457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90000"/>
              </a:lnSpc>
              <a:buFont typeface="+mj-lt"/>
              <a:buNone/>
            </a:pPr>
            <a:r>
              <a:rPr lang="en-US" dirty="0"/>
              <a:t>The new prerequisites are structured differently in v4.1.  There are seven new (or radically restructured) prerequisites</a:t>
            </a:r>
          </a:p>
          <a:p>
            <a:pPr marL="0" lvl="0" indent="0">
              <a:lnSpc>
                <a:spcPct val="90000"/>
              </a:lnSpc>
              <a:buFont typeface="+mj-lt"/>
              <a:buNone/>
            </a:pPr>
            <a:r>
              <a:rPr lang="en-US" dirty="0"/>
              <a:t>(Indoor Air Quality Performance) however, all but 2 of the new </a:t>
            </a:r>
            <a:r>
              <a:rPr lang="en-US" dirty="0" err="1"/>
              <a:t>prerequisities</a:t>
            </a:r>
            <a:endParaRPr lang="en-US" dirty="0"/>
          </a:p>
          <a:p>
            <a:pPr marL="0" lvl="0" indent="0">
              <a:lnSpc>
                <a:spcPct val="90000"/>
              </a:lnSpc>
              <a:buFont typeface="+mj-lt"/>
              <a:buNone/>
            </a:pPr>
            <a:r>
              <a:rPr lang="en-US" dirty="0"/>
              <a:t>(required prerequisites with points assigned) are not only REQUIRED, but they also earn points for the project.(end)</a:t>
            </a:r>
          </a:p>
        </p:txBody>
      </p:sp>
      <p:sp>
        <p:nvSpPr>
          <p:cNvPr id="4" name="Slide Number Placeholder 3"/>
          <p:cNvSpPr>
            <a:spLocks noGrp="1"/>
          </p:cNvSpPr>
          <p:nvPr>
            <p:ph type="sldNum" sz="quarter" idx="10"/>
          </p:nvPr>
        </p:nvSpPr>
        <p:spPr/>
        <p:txBody>
          <a:bodyPr/>
          <a:lstStyle/>
          <a:p>
            <a:fld id="{C3C9A1D0-C163-564F-952E-283D56CA92AA}"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2812166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90000"/>
              </a:lnSpc>
              <a:buFont typeface="+mj-lt"/>
              <a:buNone/>
            </a:pPr>
            <a:endParaRPr lang="en-US" dirty="0"/>
          </a:p>
        </p:txBody>
      </p:sp>
      <p:sp>
        <p:nvSpPr>
          <p:cNvPr id="4" name="Slide Number Placeholder 3"/>
          <p:cNvSpPr>
            <a:spLocks noGrp="1"/>
          </p:cNvSpPr>
          <p:nvPr>
            <p:ph type="sldNum" sz="quarter" idx="10"/>
          </p:nvPr>
        </p:nvSpPr>
        <p:spPr/>
        <p:txBody>
          <a:bodyPr/>
          <a:lstStyle/>
          <a:p>
            <a:fld id="{C3C9A1D0-C163-564F-952E-283D56CA92AA}"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36017400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90000"/>
              </a:lnSpc>
              <a:buFont typeface="+mj-lt"/>
              <a:buNone/>
            </a:pPr>
            <a:endParaRPr lang="en-US" dirty="0"/>
          </a:p>
        </p:txBody>
      </p:sp>
      <p:sp>
        <p:nvSpPr>
          <p:cNvPr id="4" name="Slide Number Placeholder 3"/>
          <p:cNvSpPr>
            <a:spLocks noGrp="1"/>
          </p:cNvSpPr>
          <p:nvPr>
            <p:ph type="sldNum" sz="quarter" idx="10"/>
          </p:nvPr>
        </p:nvSpPr>
        <p:spPr/>
        <p:txBody>
          <a:bodyPr/>
          <a:lstStyle/>
          <a:p>
            <a:fld id="{C3C9A1D0-C163-564F-952E-283D56CA92AA}"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19303170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90000"/>
              </a:lnSpc>
              <a:buFont typeface="+mj-lt"/>
              <a:buNone/>
            </a:pPr>
            <a:endParaRPr lang="en-US" dirty="0"/>
          </a:p>
        </p:txBody>
      </p:sp>
      <p:sp>
        <p:nvSpPr>
          <p:cNvPr id="4" name="Slide Number Placeholder 3"/>
          <p:cNvSpPr>
            <a:spLocks noGrp="1"/>
          </p:cNvSpPr>
          <p:nvPr>
            <p:ph type="sldNum" sz="quarter" idx="10"/>
          </p:nvPr>
        </p:nvSpPr>
        <p:spPr/>
        <p:txBody>
          <a:bodyPr/>
          <a:lstStyle/>
          <a:p>
            <a:fld id="{C3C9A1D0-C163-564F-952E-283D56CA92AA}"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1299599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the completion of this course:</a:t>
            </a:r>
          </a:p>
          <a:p>
            <a:pPr marL="232943" indent="-232943">
              <a:buAutoNum type="arabicPeriod"/>
            </a:pPr>
            <a:r>
              <a:rPr lang="en-US" dirty="0"/>
              <a:t>Candidates will be</a:t>
            </a:r>
            <a:r>
              <a:rPr lang="en-US" baseline="0" dirty="0"/>
              <a:t> able to define and understand the LEED rating system and various market adaptations.</a:t>
            </a:r>
          </a:p>
          <a:p>
            <a:pPr marL="232943" indent="-232943">
              <a:buAutoNum type="arabicPeriod"/>
            </a:pPr>
            <a:r>
              <a:rPr lang="en-US" baseline="0" dirty="0"/>
              <a:t>Candidates will be familiar with green building core concepts and the LEED credit categories which reflect the Knowledge Domains, i.e. what one needs to know to use LEED. The Knowledge Domains include LEED process, Integrative Strategies, LEED credit categories, and Project Surroundings and Public Outreach (from the LEED Green Associate Candidate Handbook, March 2014. pg. 10-11).</a:t>
            </a:r>
          </a:p>
          <a:p>
            <a:pPr marL="232943" indent="-232943">
              <a:buAutoNum type="arabicPeriod"/>
            </a:pPr>
            <a:r>
              <a:rPr lang="en-US" baseline="0" dirty="0"/>
              <a:t>Candidates should be able to describe the tasks necessary to effectively and safely administer LEED. These Task Domains include LEED Project and Team Coordination, LEED Certification Process, Analyses Required for LEED Credits, and Advocacy and Education for Adoption for LEED Rating System (from the LEED Green Associate Candidate Handbook, March 2014. pg. 10).</a:t>
            </a:r>
          </a:p>
          <a:p>
            <a:pPr marL="232943" indent="-232943">
              <a:buAutoNum type="arabicPeriod"/>
            </a:pPr>
            <a:r>
              <a:rPr lang="en-US" baseline="0" dirty="0"/>
              <a:t>Candidates should understand how to support other professionals working on LEED projects (from the LEED Green Associate Candidate Handbook, March 2014.  pg. 11)</a:t>
            </a:r>
            <a:endParaRPr lang="en-US" dirty="0"/>
          </a:p>
        </p:txBody>
      </p:sp>
      <p:sp>
        <p:nvSpPr>
          <p:cNvPr id="4" name="Slide Number Placeholder 3"/>
          <p:cNvSpPr>
            <a:spLocks noGrp="1"/>
          </p:cNvSpPr>
          <p:nvPr>
            <p:ph type="sldNum" sz="quarter" idx="10"/>
          </p:nvPr>
        </p:nvSpPr>
        <p:spPr/>
        <p:txBody>
          <a:bodyPr/>
          <a:lstStyle/>
          <a:p>
            <a:fld id="{C3C9A1D0-C163-564F-952E-283D56CA92AA}"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37973055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90000"/>
              </a:lnSpc>
              <a:buFont typeface="+mj-lt"/>
              <a:buNone/>
            </a:pPr>
            <a:endParaRPr lang="en-US" dirty="0"/>
          </a:p>
        </p:txBody>
      </p:sp>
      <p:sp>
        <p:nvSpPr>
          <p:cNvPr id="4" name="Slide Number Placeholder 3"/>
          <p:cNvSpPr>
            <a:spLocks noGrp="1"/>
          </p:cNvSpPr>
          <p:nvPr>
            <p:ph type="sldNum" sz="quarter" idx="10"/>
          </p:nvPr>
        </p:nvSpPr>
        <p:spPr/>
        <p:txBody>
          <a:bodyPr/>
          <a:lstStyle/>
          <a:p>
            <a:fld id="{C3C9A1D0-C163-564F-952E-283D56CA92AA}"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31552037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90000"/>
              </a:lnSpc>
              <a:buFont typeface="+mj-lt"/>
              <a:buNone/>
            </a:pPr>
            <a:endParaRPr lang="en-US" dirty="0"/>
          </a:p>
        </p:txBody>
      </p:sp>
      <p:sp>
        <p:nvSpPr>
          <p:cNvPr id="4" name="Slide Number Placeholder 3"/>
          <p:cNvSpPr>
            <a:spLocks noGrp="1"/>
          </p:cNvSpPr>
          <p:nvPr>
            <p:ph type="sldNum" sz="quarter" idx="10"/>
          </p:nvPr>
        </p:nvSpPr>
        <p:spPr/>
        <p:txBody>
          <a:bodyPr/>
          <a:lstStyle/>
          <a:p>
            <a:fld id="{C3C9A1D0-C163-564F-952E-283D56CA92AA}"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142852643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90000"/>
              </a:lnSpc>
              <a:buFont typeface="+mj-lt"/>
              <a:buNone/>
            </a:pPr>
            <a:endParaRPr lang="en-US" dirty="0"/>
          </a:p>
        </p:txBody>
      </p:sp>
      <p:sp>
        <p:nvSpPr>
          <p:cNvPr id="4" name="Slide Number Placeholder 3"/>
          <p:cNvSpPr>
            <a:spLocks noGrp="1"/>
          </p:cNvSpPr>
          <p:nvPr>
            <p:ph type="sldNum" sz="quarter" idx="10"/>
          </p:nvPr>
        </p:nvSpPr>
        <p:spPr/>
        <p:txBody>
          <a:bodyPr/>
          <a:lstStyle/>
          <a:p>
            <a:fld id="{C3C9A1D0-C163-564F-952E-283D56CA92AA}"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34925686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90000"/>
              </a:lnSpc>
              <a:buFont typeface="+mj-lt"/>
              <a:buNone/>
            </a:pPr>
            <a:endParaRPr lang="en-US" dirty="0"/>
          </a:p>
        </p:txBody>
      </p:sp>
      <p:sp>
        <p:nvSpPr>
          <p:cNvPr id="4" name="Slide Number Placeholder 3"/>
          <p:cNvSpPr>
            <a:spLocks noGrp="1"/>
          </p:cNvSpPr>
          <p:nvPr>
            <p:ph type="sldNum" sz="quarter" idx="10"/>
          </p:nvPr>
        </p:nvSpPr>
        <p:spPr/>
        <p:txBody>
          <a:bodyPr/>
          <a:lstStyle/>
          <a:p>
            <a:fld id="{C3C9A1D0-C163-564F-952E-283D56CA92AA}"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417958316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90000"/>
              </a:lnSpc>
              <a:spcBef>
                <a:spcPts val="0"/>
              </a:spcBef>
              <a:spcAft>
                <a:spcPts val="0"/>
              </a:spcAft>
              <a:buClrTx/>
              <a:buSzTx/>
              <a:buFont typeface="+mj-lt"/>
              <a:buNone/>
              <a:tabLst/>
              <a:defRPr/>
            </a:pPr>
            <a:r>
              <a:rPr lang="en-US" dirty="0"/>
              <a:t>Sample forms allow project teams to take a look at the forms needed to demonstrate completion of LEED credit requirements. They can also be used as a mechanism for LEED projects to document LEED v4.1 credit substitutions.</a:t>
            </a:r>
          </a:p>
          <a:p>
            <a:pPr marL="0" lvl="0" indent="0">
              <a:lnSpc>
                <a:spcPct val="90000"/>
              </a:lnSpc>
              <a:buFont typeface="+mj-lt"/>
              <a:buNone/>
            </a:pPr>
            <a:endParaRPr lang="en-US" dirty="0"/>
          </a:p>
        </p:txBody>
      </p:sp>
      <p:sp>
        <p:nvSpPr>
          <p:cNvPr id="4" name="Slide Number Placeholder 3"/>
          <p:cNvSpPr>
            <a:spLocks noGrp="1"/>
          </p:cNvSpPr>
          <p:nvPr>
            <p:ph type="sldNum" sz="quarter" idx="10"/>
          </p:nvPr>
        </p:nvSpPr>
        <p:spPr/>
        <p:txBody>
          <a:bodyPr/>
          <a:lstStyle/>
          <a:p>
            <a:fld id="{C3C9A1D0-C163-564F-952E-283D56CA92AA}"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28183772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90000"/>
              </a:lnSpc>
              <a:buFont typeface="+mj-lt"/>
              <a:buNone/>
            </a:pPr>
            <a:endParaRPr lang="en-US" dirty="0"/>
          </a:p>
        </p:txBody>
      </p:sp>
      <p:sp>
        <p:nvSpPr>
          <p:cNvPr id="4" name="Slide Number Placeholder 3"/>
          <p:cNvSpPr>
            <a:spLocks noGrp="1"/>
          </p:cNvSpPr>
          <p:nvPr>
            <p:ph type="sldNum" sz="quarter" idx="10"/>
          </p:nvPr>
        </p:nvSpPr>
        <p:spPr/>
        <p:txBody>
          <a:bodyPr/>
          <a:lstStyle/>
          <a:p>
            <a:fld id="{C3C9A1D0-C163-564F-952E-283D56CA92AA}"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13510291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90000"/>
              </a:lnSpc>
              <a:buFont typeface="+mj-lt"/>
              <a:buNone/>
            </a:pPr>
            <a:endParaRPr lang="en-US" dirty="0"/>
          </a:p>
        </p:txBody>
      </p:sp>
      <p:sp>
        <p:nvSpPr>
          <p:cNvPr id="4" name="Slide Number Placeholder 3"/>
          <p:cNvSpPr>
            <a:spLocks noGrp="1"/>
          </p:cNvSpPr>
          <p:nvPr>
            <p:ph type="sldNum" sz="quarter" idx="10"/>
          </p:nvPr>
        </p:nvSpPr>
        <p:spPr/>
        <p:txBody>
          <a:bodyPr/>
          <a:lstStyle/>
          <a:p>
            <a:fld id="{C3C9A1D0-C163-564F-952E-283D56CA92AA}"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415369700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90000"/>
              </a:lnSpc>
              <a:buFont typeface="+mj-lt"/>
              <a:buNone/>
            </a:pPr>
            <a:endParaRPr lang="en-US" dirty="0"/>
          </a:p>
        </p:txBody>
      </p:sp>
      <p:sp>
        <p:nvSpPr>
          <p:cNvPr id="4" name="Slide Number Placeholder 3"/>
          <p:cNvSpPr>
            <a:spLocks noGrp="1"/>
          </p:cNvSpPr>
          <p:nvPr>
            <p:ph type="sldNum" sz="quarter" idx="10"/>
          </p:nvPr>
        </p:nvSpPr>
        <p:spPr/>
        <p:txBody>
          <a:bodyPr/>
          <a:lstStyle/>
          <a:p>
            <a:fld id="{C3C9A1D0-C163-564F-952E-283D56CA92AA}"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14012176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90000"/>
              </a:lnSpc>
              <a:buFont typeface="+mj-lt"/>
              <a:buNone/>
            </a:pPr>
            <a:endParaRPr lang="en-US" dirty="0"/>
          </a:p>
        </p:txBody>
      </p:sp>
      <p:sp>
        <p:nvSpPr>
          <p:cNvPr id="4" name="Slide Number Placeholder 3"/>
          <p:cNvSpPr>
            <a:spLocks noGrp="1"/>
          </p:cNvSpPr>
          <p:nvPr>
            <p:ph type="sldNum" sz="quarter" idx="10"/>
          </p:nvPr>
        </p:nvSpPr>
        <p:spPr/>
        <p:txBody>
          <a:bodyPr/>
          <a:lstStyle/>
          <a:p>
            <a:fld id="{C3C9A1D0-C163-564F-952E-283D56CA92AA}"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80106079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90000"/>
              </a:lnSpc>
              <a:buFont typeface="+mj-lt"/>
              <a:buNone/>
            </a:pPr>
            <a:endParaRPr lang="en-US" dirty="0"/>
          </a:p>
        </p:txBody>
      </p:sp>
      <p:sp>
        <p:nvSpPr>
          <p:cNvPr id="4" name="Slide Number Placeholder 3"/>
          <p:cNvSpPr>
            <a:spLocks noGrp="1"/>
          </p:cNvSpPr>
          <p:nvPr>
            <p:ph type="sldNum" sz="quarter" idx="10"/>
          </p:nvPr>
        </p:nvSpPr>
        <p:spPr/>
        <p:txBody>
          <a:bodyPr/>
          <a:lstStyle/>
          <a:p>
            <a:fld id="{C3C9A1D0-C163-564F-952E-283D56CA92AA}"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38501032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90000"/>
              </a:lnSpc>
              <a:buFont typeface="+mj-lt"/>
              <a:buNone/>
            </a:pPr>
            <a:r>
              <a:rPr lang="en-US" sz="1200" dirty="0"/>
              <a:t>All of the LEED rating systems (BD+C, O+M, ID+C and the newly named ‘Cities and Communities’) have been updated.  The general goals are:</a:t>
            </a:r>
          </a:p>
          <a:p>
            <a:pPr marL="514350" lvl="0" indent="-514350">
              <a:lnSpc>
                <a:spcPct val="90000"/>
              </a:lnSpc>
              <a:buFont typeface="+mj-lt"/>
              <a:buAutoNum type="arabicPeriod"/>
            </a:pPr>
            <a:r>
              <a:rPr lang="en-US" sz="1200" dirty="0"/>
              <a:t>Ensures that all building stakeholders – developer, property manager, occupant and the community benefit from sustainable design, construction, operations and performance.</a:t>
            </a:r>
          </a:p>
          <a:p>
            <a:pPr marL="514350" lvl="0" indent="-514350">
              <a:lnSpc>
                <a:spcPct val="90000"/>
              </a:lnSpc>
              <a:buFont typeface="+mj-lt"/>
              <a:buAutoNum type="arabicPeriod"/>
            </a:pPr>
            <a:r>
              <a:rPr lang="en-US" sz="1200" dirty="0"/>
              <a:t>Supports projects to implement sustainable and healthy building practices </a:t>
            </a:r>
          </a:p>
          <a:p>
            <a:pPr marL="514350" lvl="0" indent="-514350">
              <a:lnSpc>
                <a:spcPct val="90000"/>
              </a:lnSpc>
              <a:buFont typeface="+mj-lt"/>
              <a:buAutoNum type="arabicPeriod"/>
            </a:pPr>
            <a:r>
              <a:rPr lang="en-US" sz="1200" dirty="0"/>
              <a:t>Supports project to realize environmental, economic, social and community benefits for decades to come.</a:t>
            </a:r>
          </a:p>
          <a:p>
            <a:pPr marL="514350" lvl="0" indent="-514350">
              <a:lnSpc>
                <a:spcPct val="90000"/>
              </a:lnSpc>
              <a:buFont typeface="+mj-lt"/>
              <a:buAutoNum type="arabicPeriod"/>
            </a:pPr>
            <a:r>
              <a:rPr lang="en-US" sz="1200" dirty="0"/>
              <a:t>Emphasizes integrative design to ensure better design, translation of design into high quality construction, optimize operations and high performance of a building.</a:t>
            </a:r>
          </a:p>
          <a:p>
            <a:pPr marL="514350" lvl="0" indent="-514350">
              <a:lnSpc>
                <a:spcPct val="90000"/>
              </a:lnSpc>
              <a:buFont typeface="+mj-lt"/>
              <a:buAutoNum type="arabicPeriod"/>
            </a:pPr>
            <a:r>
              <a:rPr lang="en-US" sz="1200" dirty="0"/>
              <a:t>Helps buildings deliver higher quality beyond market practices by incorporating innovative design, technologies, construction and material selection strategies.</a:t>
            </a:r>
          </a:p>
          <a:p>
            <a:pPr marL="514350" lvl="0" indent="-514350">
              <a:lnSpc>
                <a:spcPct val="90000"/>
              </a:lnSpc>
              <a:buFont typeface="+mj-lt"/>
              <a:buAutoNum type="arabicPeriod"/>
            </a:pPr>
            <a:r>
              <a:rPr lang="en-US" sz="1200" dirty="0"/>
              <a:t>Focuses on both performance oriented sustainable strategies and outcomes.</a:t>
            </a:r>
          </a:p>
          <a:p>
            <a:pPr marL="514350" lvl="0" indent="-514350">
              <a:lnSpc>
                <a:spcPct val="90000"/>
              </a:lnSpc>
              <a:buFont typeface="+mj-lt"/>
              <a:buAutoNum type="arabicPeriod"/>
            </a:pPr>
            <a:r>
              <a:rPr lang="en-US" sz="1200" dirty="0"/>
              <a:t>Helps buildings consume fewer resources, reduce operating costs, increase value and create safer and healthier environments for its occupants.</a:t>
            </a:r>
          </a:p>
          <a:p>
            <a:pPr marL="514350" lvl="0" indent="-514350">
              <a:lnSpc>
                <a:spcPct val="90000"/>
              </a:lnSpc>
              <a:buFont typeface="+mj-lt"/>
              <a:buAutoNum type="arabicPeriod"/>
            </a:pPr>
            <a:r>
              <a:rPr lang="en-US" sz="1200" dirty="0"/>
              <a:t>Helps buildings reduce their GHG/carbon emissions.</a:t>
            </a:r>
          </a:p>
          <a:p>
            <a:pPr marL="514350" lvl="0" indent="-514350">
              <a:lnSpc>
                <a:spcPct val="90000"/>
              </a:lnSpc>
              <a:buFont typeface="+mj-lt"/>
              <a:buAutoNum type="arabicPeriod"/>
            </a:pPr>
            <a:r>
              <a:rPr lang="en-US" sz="1200" dirty="0"/>
              <a:t>Helps buildings use toxin free materials to deliver cleaner indoor air to improve productivity, focus and reduce respiratory illnesses of its occupants.</a:t>
            </a:r>
          </a:p>
          <a:p>
            <a:pPr marL="514350" lvl="0" indent="-514350">
              <a:lnSpc>
                <a:spcPct val="90000"/>
              </a:lnSpc>
              <a:buFont typeface="+mj-lt"/>
              <a:buAutoNum type="arabicPeriod"/>
            </a:pPr>
            <a:r>
              <a:rPr lang="en-US" sz="1200" dirty="0"/>
              <a:t>Prioritizes sustainable materials, helping manufacturers to design, produce and deliver building materials that reduce a building’s environmental impact. </a:t>
            </a:r>
            <a:endParaRPr lang="en-US" dirty="0"/>
          </a:p>
        </p:txBody>
      </p:sp>
      <p:sp>
        <p:nvSpPr>
          <p:cNvPr id="4" name="Slide Number Placeholder 3"/>
          <p:cNvSpPr>
            <a:spLocks noGrp="1"/>
          </p:cNvSpPr>
          <p:nvPr>
            <p:ph type="sldNum" sz="quarter" idx="10"/>
          </p:nvPr>
        </p:nvSpPr>
        <p:spPr/>
        <p:txBody>
          <a:bodyPr/>
          <a:lstStyle/>
          <a:p>
            <a:fld id="{C3C9A1D0-C163-564F-952E-283D56CA92AA}"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27992893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Everblue is a leading continuing education provider focusing on sustainability and business efficiency. We specialize in short term, non-credit exam prep and construction courses that prepare participants around the world for industry certifications from BPI, GBCI, NABCEP, NATE, and RESNET.</a:t>
            </a:r>
          </a:p>
          <a:p>
            <a:r>
              <a:rPr lang="en-US" dirty="0"/>
              <a:t> </a:t>
            </a:r>
          </a:p>
          <a:p>
            <a:r>
              <a:rPr lang="en-US" dirty="0"/>
              <a:t>Our courses are available in a variety of formats including live classroom, live webinar, and on-demand webinar. Students come to Everblue for quality training that is up-to-date with building science and technology standards. Since 2009, Everblue has helped over 14,000 students gain the knowledge necessary to advance within their career and stand out from the competition. As the nation’s leading green educator, Everblue's goal is simple - to help you succeed in the green economy.</a:t>
            </a:r>
          </a:p>
          <a:p>
            <a:r>
              <a:rPr lang="en-US" dirty="0"/>
              <a:t> </a:t>
            </a:r>
          </a:p>
          <a:p>
            <a:r>
              <a:rPr lang="en-US" dirty="0"/>
              <a:t>Our Products and Services</a:t>
            </a:r>
            <a:r>
              <a:rPr lang="en-US" baseline="0" dirty="0"/>
              <a:t> Include:</a:t>
            </a:r>
            <a:endParaRPr lang="en-US" dirty="0"/>
          </a:p>
          <a:p>
            <a:r>
              <a:rPr lang="en-US" dirty="0"/>
              <a:t> Live and Online Exam Prep Training </a:t>
            </a:r>
          </a:p>
          <a:p>
            <a:r>
              <a:rPr lang="en-US" dirty="0"/>
              <a:t> Credential Maintenance, Recertification, and CEU Packages</a:t>
            </a:r>
          </a:p>
          <a:p>
            <a:r>
              <a:rPr lang="en-US" dirty="0"/>
              <a:t> Private In-House and Corporate Training for Groups</a:t>
            </a:r>
          </a:p>
          <a:p>
            <a:r>
              <a:rPr lang="en-US" dirty="0"/>
              <a:t> Practice Questions and Study Sheets for Review</a:t>
            </a:r>
          </a:p>
          <a:p>
            <a:r>
              <a:rPr lang="en-US" dirty="0"/>
              <a:t> Affiliate Marketing and Partnerships for Colleges and Resellers</a:t>
            </a:r>
          </a:p>
        </p:txBody>
      </p:sp>
      <p:sp>
        <p:nvSpPr>
          <p:cNvPr id="4" name="Slide Number Placeholder 3"/>
          <p:cNvSpPr>
            <a:spLocks noGrp="1"/>
          </p:cNvSpPr>
          <p:nvPr>
            <p:ph type="sldNum" sz="quarter" idx="10"/>
          </p:nvPr>
        </p:nvSpPr>
        <p:spPr/>
        <p:txBody>
          <a:bodyPr/>
          <a:lstStyle/>
          <a:p>
            <a:fld id="{C3C9A1D0-C163-564F-952E-283D56CA92AA}" type="slidenum">
              <a:rPr lang="en-US" smtClean="0">
                <a:solidFill>
                  <a:prstClr val="black"/>
                </a:solidFill>
              </a:rPr>
              <a:pPr/>
              <a:t>40</a:t>
            </a:fld>
            <a:endParaRPr lang="en-US" dirty="0">
              <a:solidFill>
                <a:prstClr val="black"/>
              </a:solidFill>
            </a:endParaRPr>
          </a:p>
        </p:txBody>
      </p:sp>
    </p:spTree>
    <p:extLst>
      <p:ext uri="{BB962C8B-B14F-4D97-AF65-F5344CB8AC3E}">
        <p14:creationId xmlns:p14="http://schemas.microsoft.com/office/powerpoint/2010/main" val="425048808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C9A1D0-C163-564F-952E-283D56CA92AA}" type="slidenum">
              <a:rPr lang="en-US" smtClean="0"/>
              <a:t>41</a:t>
            </a:fld>
            <a:endParaRPr lang="en-US" dirty="0"/>
          </a:p>
        </p:txBody>
      </p:sp>
    </p:spTree>
    <p:extLst>
      <p:ext uri="{BB962C8B-B14F-4D97-AF65-F5344CB8AC3E}">
        <p14:creationId xmlns:p14="http://schemas.microsoft.com/office/powerpoint/2010/main" val="18659939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90000"/>
              </a:lnSpc>
              <a:buFont typeface="+mj-lt"/>
              <a:buNone/>
            </a:pPr>
            <a:endParaRPr lang="en-US" dirty="0"/>
          </a:p>
        </p:txBody>
      </p:sp>
      <p:sp>
        <p:nvSpPr>
          <p:cNvPr id="4" name="Slide Number Placeholder 3"/>
          <p:cNvSpPr>
            <a:spLocks noGrp="1"/>
          </p:cNvSpPr>
          <p:nvPr>
            <p:ph type="sldNum" sz="quarter" idx="10"/>
          </p:nvPr>
        </p:nvSpPr>
        <p:spPr/>
        <p:txBody>
          <a:bodyPr/>
          <a:lstStyle/>
          <a:p>
            <a:fld id="{C3C9A1D0-C163-564F-952E-283D56CA92AA}"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25203864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90000"/>
              </a:lnSpc>
              <a:spcBef>
                <a:spcPts val="0"/>
              </a:spcBef>
              <a:spcAft>
                <a:spcPts val="0"/>
              </a:spcAft>
              <a:buClrTx/>
              <a:buSzTx/>
              <a:buFont typeface="+mj-lt"/>
              <a:buNone/>
              <a:tabLst/>
              <a:defRPr/>
            </a:pPr>
            <a:r>
              <a:rPr lang="en-US" sz="1200" dirty="0"/>
              <a:t>Tracking performance in energy, water, waste, transportation, indoor air quality, toxin free environment and occupant satisfaction</a:t>
            </a:r>
          </a:p>
          <a:p>
            <a:pPr marL="0" marR="0" lvl="0" indent="0" algn="l" defTabSz="457200" rtl="0" eaLnBrk="1" fontAlgn="auto" latinLnBrk="0" hangingPunct="1">
              <a:lnSpc>
                <a:spcPct val="90000"/>
              </a:lnSpc>
              <a:spcBef>
                <a:spcPts val="0"/>
              </a:spcBef>
              <a:spcAft>
                <a:spcPts val="0"/>
              </a:spcAft>
              <a:buClrTx/>
              <a:buSzTx/>
              <a:buFont typeface="+mj-lt"/>
              <a:buNone/>
              <a:tabLst/>
              <a:defRPr/>
            </a:pPr>
            <a:r>
              <a:rPr lang="en-US" sz="1200" dirty="0"/>
              <a:t>Data driven recertification guidance that aligns with certification requirements</a:t>
            </a:r>
            <a:endParaRPr lang="en-US" sz="1050" b="1" dirty="0">
              <a:solidFill>
                <a:schemeClr val="bg1"/>
              </a:solidFill>
            </a:endParaRPr>
          </a:p>
          <a:p>
            <a:pPr marL="0" lvl="0" indent="0">
              <a:lnSpc>
                <a:spcPct val="90000"/>
              </a:lnSpc>
              <a:buFont typeface="+mj-lt"/>
              <a:buNone/>
            </a:pPr>
            <a:endParaRPr lang="en-US" dirty="0"/>
          </a:p>
        </p:txBody>
      </p:sp>
      <p:sp>
        <p:nvSpPr>
          <p:cNvPr id="4" name="Slide Number Placeholder 3"/>
          <p:cNvSpPr>
            <a:spLocks noGrp="1"/>
          </p:cNvSpPr>
          <p:nvPr>
            <p:ph type="sldNum" sz="quarter" idx="10"/>
          </p:nvPr>
        </p:nvSpPr>
        <p:spPr/>
        <p:txBody>
          <a:bodyPr/>
          <a:lstStyle/>
          <a:p>
            <a:fld id="{C3C9A1D0-C163-564F-952E-283D56CA92AA}"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0484239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90000"/>
              </a:lnSpc>
              <a:buFont typeface="+mj-lt"/>
              <a:buNone/>
            </a:pPr>
            <a:r>
              <a:rPr lang="en-US" dirty="0"/>
              <a:t>Basically, LEED v4.1 is more performance-based than v4 and more focused on implementation than v4.  </a:t>
            </a:r>
          </a:p>
          <a:p>
            <a:r>
              <a:rPr lang="en-US" dirty="0"/>
              <a:t>Performance-based pre-requisites</a:t>
            </a:r>
          </a:p>
          <a:p>
            <a:r>
              <a:rPr lang="en-US" dirty="0"/>
              <a:t>Eliminate the ‘performance period’ approach</a:t>
            </a:r>
          </a:p>
          <a:p>
            <a:r>
              <a:rPr lang="en-US" dirty="0"/>
              <a:t>Certification lasts 3 years</a:t>
            </a:r>
          </a:p>
          <a:p>
            <a:r>
              <a:rPr lang="en-US" dirty="0"/>
              <a:t>Add two market adaptations</a:t>
            </a:r>
          </a:p>
          <a:p>
            <a:pPr lvl="1"/>
            <a:r>
              <a:rPr lang="en-US" dirty="0"/>
              <a:t>O+M Interiors</a:t>
            </a:r>
          </a:p>
          <a:p>
            <a:pPr lvl="1"/>
            <a:r>
              <a:rPr lang="en-US" dirty="0"/>
              <a:t>O+M Transit</a:t>
            </a:r>
          </a:p>
          <a:p>
            <a:r>
              <a:rPr lang="en-US" dirty="0"/>
              <a:t>Remove six market adaptation</a:t>
            </a:r>
          </a:p>
          <a:p>
            <a:pPr lvl="1"/>
            <a:r>
              <a:rPr lang="en-US" dirty="0"/>
              <a:t>Schools</a:t>
            </a:r>
          </a:p>
          <a:p>
            <a:pPr lvl="1"/>
            <a:r>
              <a:rPr lang="en-US" dirty="0"/>
              <a:t>Retail</a:t>
            </a:r>
          </a:p>
          <a:p>
            <a:pPr lvl="1"/>
            <a:r>
              <a:rPr lang="en-US" dirty="0"/>
              <a:t>Data Centers</a:t>
            </a:r>
          </a:p>
          <a:p>
            <a:pPr lvl="1"/>
            <a:r>
              <a:rPr lang="en-US" dirty="0"/>
              <a:t>Hospitality</a:t>
            </a:r>
          </a:p>
          <a:p>
            <a:pPr lvl="1"/>
            <a:r>
              <a:rPr lang="en-US" dirty="0"/>
              <a:t>Warehouses and Distribution</a:t>
            </a:r>
          </a:p>
          <a:p>
            <a:pPr lvl="1"/>
            <a:r>
              <a:rPr lang="en-US" dirty="0"/>
              <a:t>Multifamily</a:t>
            </a:r>
          </a:p>
        </p:txBody>
      </p:sp>
      <p:sp>
        <p:nvSpPr>
          <p:cNvPr id="4" name="Slide Number Placeholder 3"/>
          <p:cNvSpPr>
            <a:spLocks noGrp="1"/>
          </p:cNvSpPr>
          <p:nvPr>
            <p:ph type="sldNum" sz="quarter" idx="10"/>
          </p:nvPr>
        </p:nvSpPr>
        <p:spPr/>
        <p:txBody>
          <a:bodyPr/>
          <a:lstStyle/>
          <a:p>
            <a:fld id="{C3C9A1D0-C163-564F-952E-283D56CA92AA}"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8072654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90000"/>
              </a:lnSpc>
              <a:buFont typeface="+mj-lt"/>
              <a:buNone/>
            </a:pPr>
            <a:endParaRPr lang="en-US" dirty="0"/>
          </a:p>
        </p:txBody>
      </p:sp>
      <p:sp>
        <p:nvSpPr>
          <p:cNvPr id="4" name="Slide Number Placeholder 3"/>
          <p:cNvSpPr>
            <a:spLocks noGrp="1"/>
          </p:cNvSpPr>
          <p:nvPr>
            <p:ph type="sldNum" sz="quarter" idx="10"/>
          </p:nvPr>
        </p:nvSpPr>
        <p:spPr/>
        <p:txBody>
          <a:bodyPr/>
          <a:lstStyle/>
          <a:p>
            <a:fld id="{C3C9A1D0-C163-564F-952E-283D56CA92AA}"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28101683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Any project registered in LEED Online also has access to Arc. LEED EBOM v4.1 uses the ARC platform in an effort towards a data and performance-driven certification system. </a:t>
            </a:r>
          </a:p>
          <a:p>
            <a:r>
              <a:rPr lang="en-US" dirty="0"/>
              <a:t>For projects benchmarking in ENERGY STAR Portfolio Manager</a:t>
            </a:r>
          </a:p>
          <a:p>
            <a:pPr lvl="1"/>
            <a:r>
              <a:rPr lang="en-US" dirty="0"/>
              <a:t>Link the ARC account for water and energy consumption and the data is transferred automatically. </a:t>
            </a:r>
          </a:p>
          <a:p>
            <a:r>
              <a:rPr lang="en-US" dirty="0"/>
              <a:t> Data is entered into Arc either manually or automatically in five performance areas:</a:t>
            </a:r>
          </a:p>
          <a:p>
            <a:r>
              <a:rPr lang="en-US" dirty="0"/>
              <a:t>(Human experience)</a:t>
            </a:r>
          </a:p>
          <a:p>
            <a:r>
              <a:rPr lang="en-US" dirty="0"/>
              <a:t>Let’s review the </a:t>
            </a:r>
            <a:r>
              <a:rPr lang="en-US" dirty="0" err="1"/>
              <a:t>prereqs</a:t>
            </a:r>
            <a:r>
              <a:rPr lang="en-US" dirty="0"/>
              <a:t> and credits that have been absorbed by new credits or completely eliminated in v4.1</a:t>
            </a:r>
          </a:p>
        </p:txBody>
      </p:sp>
      <p:sp>
        <p:nvSpPr>
          <p:cNvPr id="4" name="Slide Number Placeholder 3"/>
          <p:cNvSpPr>
            <a:spLocks noGrp="1"/>
          </p:cNvSpPr>
          <p:nvPr>
            <p:ph type="sldNum" sz="quarter" idx="10"/>
          </p:nvPr>
        </p:nvSpPr>
        <p:spPr/>
        <p:txBody>
          <a:bodyPr/>
          <a:lstStyle/>
          <a:p>
            <a:fld id="{C3C9A1D0-C163-564F-952E-283D56CA92AA}"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14412144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6824" y="3230533"/>
            <a:ext cx="8098122" cy="1177116"/>
          </a:xfrm>
        </p:spPr>
        <p:txBody>
          <a:bodyPr>
            <a:noAutofit/>
          </a:bodyPr>
          <a:lstStyle>
            <a:lvl1pPr algn="r">
              <a:defRPr sz="4400" b="1">
                <a:solidFill>
                  <a:srgbClr val="344575"/>
                </a:solidFill>
                <a:latin typeface="+mj-lt"/>
                <a:cs typeface="Helvetica"/>
              </a:defRPr>
            </a:lvl1pPr>
          </a:lstStyle>
          <a:p>
            <a:r>
              <a:rPr lang="en-US" dirty="0"/>
              <a:t>Click to edit Master title style</a:t>
            </a:r>
          </a:p>
        </p:txBody>
      </p:sp>
      <p:sp>
        <p:nvSpPr>
          <p:cNvPr id="3" name="Subtitle 2"/>
          <p:cNvSpPr>
            <a:spLocks noGrp="1"/>
          </p:cNvSpPr>
          <p:nvPr>
            <p:ph type="subTitle" idx="1"/>
          </p:nvPr>
        </p:nvSpPr>
        <p:spPr>
          <a:xfrm>
            <a:off x="2504146" y="2739091"/>
            <a:ext cx="6400800" cy="700616"/>
          </a:xfrm>
        </p:spPr>
        <p:txBody>
          <a:bodyPr>
            <a:normAutofit/>
          </a:bodyPr>
          <a:lstStyle>
            <a:lvl1pPr marL="0" indent="0" algn="r">
              <a:buNone/>
              <a:defRPr sz="2800">
                <a:solidFill>
                  <a:srgbClr val="344575"/>
                </a:solidFill>
                <a:latin typeface="+mj-lt"/>
                <a:cs typeface="Helvetic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30611184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16114"/>
            <a:ext cx="8229600" cy="4940236"/>
          </a:xfrm>
        </p:spPr>
        <p:txBody>
          <a:bodyPr/>
          <a:lstStyle>
            <a:lvl1pPr marL="0" indent="0" algn="ctr">
              <a:lnSpc>
                <a:spcPct val="120000"/>
              </a:lnSpc>
              <a:buNone/>
              <a:defRPr>
                <a:solidFill>
                  <a:srgbClr val="344575"/>
                </a:solidFill>
              </a:defRPr>
            </a:lvl1pPr>
            <a:lvl2pPr marL="457200" indent="0" algn="ctr">
              <a:lnSpc>
                <a:spcPct val="120000"/>
              </a:lnSpc>
              <a:buNone/>
              <a:defRPr>
                <a:solidFill>
                  <a:srgbClr val="344575"/>
                </a:solidFill>
              </a:defRPr>
            </a:lvl2pPr>
            <a:lvl3pPr marL="914400" indent="0" algn="ctr">
              <a:lnSpc>
                <a:spcPct val="120000"/>
              </a:lnSpc>
              <a:buNone/>
              <a:defRPr>
                <a:solidFill>
                  <a:srgbClr val="344575"/>
                </a:solidFill>
              </a:defRPr>
            </a:lvl3pPr>
            <a:lvl4pPr marL="1371600" indent="0" algn="ctr">
              <a:lnSpc>
                <a:spcPct val="120000"/>
              </a:lnSpc>
              <a:buNone/>
              <a:defRPr>
                <a:solidFill>
                  <a:srgbClr val="344575"/>
                </a:solidFill>
              </a:defRPr>
            </a:lvl4pPr>
            <a:lvl5pPr marL="1828800" indent="0" algn="ctr">
              <a:lnSpc>
                <a:spcPct val="120000"/>
              </a:lnSpc>
              <a:buNone/>
              <a:defRPr>
                <a:solidFill>
                  <a:srgbClr val="344575"/>
                </a:solidFill>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0"/>
            <a:r>
              <a:rPr lang="en-US" dirty="0"/>
              <a:t>Fifth level</a:t>
            </a:r>
          </a:p>
        </p:txBody>
      </p:sp>
      <p:sp>
        <p:nvSpPr>
          <p:cNvPr id="7" name="Rectangle 13"/>
          <p:cNvSpPr/>
          <p:nvPr userDrawn="1"/>
        </p:nvSpPr>
        <p:spPr>
          <a:xfrm rot="16200000" flipH="1">
            <a:off x="4323696" y="-3413723"/>
            <a:ext cx="506142" cy="9153530"/>
          </a:xfrm>
          <a:custGeom>
            <a:avLst/>
            <a:gdLst>
              <a:gd name="connsiteX0" fmla="*/ 0 w 218975"/>
              <a:gd name="connsiteY0" fmla="*/ 0 h 9144000"/>
              <a:gd name="connsiteX1" fmla="*/ 218975 w 218975"/>
              <a:gd name="connsiteY1" fmla="*/ 0 h 9144000"/>
              <a:gd name="connsiteX2" fmla="*/ 218975 w 218975"/>
              <a:gd name="connsiteY2" fmla="*/ 9144000 h 9144000"/>
              <a:gd name="connsiteX3" fmla="*/ 0 w 218975"/>
              <a:gd name="connsiteY3" fmla="*/ 9144000 h 9144000"/>
              <a:gd name="connsiteX4" fmla="*/ 0 w 218975"/>
              <a:gd name="connsiteY4" fmla="*/ 0 h 9144000"/>
              <a:gd name="connsiteX0" fmla="*/ 0 w 482211"/>
              <a:gd name="connsiteY0" fmla="*/ 0 h 9157858"/>
              <a:gd name="connsiteX1" fmla="*/ 482211 w 482211"/>
              <a:gd name="connsiteY1" fmla="*/ 13858 h 9157858"/>
              <a:gd name="connsiteX2" fmla="*/ 482211 w 482211"/>
              <a:gd name="connsiteY2" fmla="*/ 9157858 h 9157858"/>
              <a:gd name="connsiteX3" fmla="*/ 263236 w 482211"/>
              <a:gd name="connsiteY3" fmla="*/ 9157858 h 9157858"/>
              <a:gd name="connsiteX4" fmla="*/ 0 w 482211"/>
              <a:gd name="connsiteY4" fmla="*/ 0 h 9157858"/>
              <a:gd name="connsiteX0" fmla="*/ 10908 w 493119"/>
              <a:gd name="connsiteY0" fmla="*/ 0 h 9157858"/>
              <a:gd name="connsiteX1" fmla="*/ 493119 w 493119"/>
              <a:gd name="connsiteY1" fmla="*/ 13858 h 9157858"/>
              <a:gd name="connsiteX2" fmla="*/ 493119 w 493119"/>
              <a:gd name="connsiteY2" fmla="*/ 9157858 h 9157858"/>
              <a:gd name="connsiteX3" fmla="*/ 274144 w 493119"/>
              <a:gd name="connsiteY3" fmla="*/ 9157858 h 9157858"/>
              <a:gd name="connsiteX4" fmla="*/ 10908 w 493119"/>
              <a:gd name="connsiteY4" fmla="*/ 0 h 9157858"/>
              <a:gd name="connsiteX0" fmla="*/ 12899 w 495110"/>
              <a:gd name="connsiteY0" fmla="*/ 0 h 9157858"/>
              <a:gd name="connsiteX1" fmla="*/ 495110 w 495110"/>
              <a:gd name="connsiteY1" fmla="*/ 13858 h 9157858"/>
              <a:gd name="connsiteX2" fmla="*/ 495110 w 495110"/>
              <a:gd name="connsiteY2" fmla="*/ 9157858 h 9157858"/>
              <a:gd name="connsiteX3" fmla="*/ 276135 w 495110"/>
              <a:gd name="connsiteY3" fmla="*/ 9157858 h 9157858"/>
              <a:gd name="connsiteX4" fmla="*/ 12899 w 495110"/>
              <a:gd name="connsiteY4" fmla="*/ 0 h 9157858"/>
              <a:gd name="connsiteX0" fmla="*/ 15028 w 497239"/>
              <a:gd name="connsiteY0" fmla="*/ 0 h 9157858"/>
              <a:gd name="connsiteX1" fmla="*/ 497239 w 497239"/>
              <a:gd name="connsiteY1" fmla="*/ 13858 h 9157858"/>
              <a:gd name="connsiteX2" fmla="*/ 497239 w 497239"/>
              <a:gd name="connsiteY2" fmla="*/ 9157858 h 9157858"/>
              <a:gd name="connsiteX3" fmla="*/ 278264 w 497239"/>
              <a:gd name="connsiteY3" fmla="*/ 9157858 h 9157858"/>
              <a:gd name="connsiteX4" fmla="*/ 15028 w 497239"/>
              <a:gd name="connsiteY4" fmla="*/ 0 h 9157858"/>
              <a:gd name="connsiteX0" fmla="*/ 15028 w 497239"/>
              <a:gd name="connsiteY0" fmla="*/ 0 h 9157858"/>
              <a:gd name="connsiteX1" fmla="*/ 401989 w 497239"/>
              <a:gd name="connsiteY1" fmla="*/ 13856 h 9157858"/>
              <a:gd name="connsiteX2" fmla="*/ 497239 w 497239"/>
              <a:gd name="connsiteY2" fmla="*/ 9157858 h 9157858"/>
              <a:gd name="connsiteX3" fmla="*/ 278264 w 497239"/>
              <a:gd name="connsiteY3" fmla="*/ 9157858 h 9157858"/>
              <a:gd name="connsiteX4" fmla="*/ 15028 w 497239"/>
              <a:gd name="connsiteY4" fmla="*/ 0 h 9157858"/>
              <a:gd name="connsiteX0" fmla="*/ 14406 w 506142"/>
              <a:gd name="connsiteY0" fmla="*/ 14717 h 9144002"/>
              <a:gd name="connsiteX1" fmla="*/ 410892 w 506142"/>
              <a:gd name="connsiteY1" fmla="*/ 0 h 9144002"/>
              <a:gd name="connsiteX2" fmla="*/ 506142 w 506142"/>
              <a:gd name="connsiteY2" fmla="*/ 9144002 h 9144002"/>
              <a:gd name="connsiteX3" fmla="*/ 287167 w 506142"/>
              <a:gd name="connsiteY3" fmla="*/ 9144002 h 9144002"/>
              <a:gd name="connsiteX4" fmla="*/ 14406 w 506142"/>
              <a:gd name="connsiteY4" fmla="*/ 14717 h 9144002"/>
              <a:gd name="connsiteX0" fmla="*/ 14406 w 506142"/>
              <a:gd name="connsiteY0" fmla="*/ 0 h 9148335"/>
              <a:gd name="connsiteX1" fmla="*/ 410892 w 506142"/>
              <a:gd name="connsiteY1" fmla="*/ 4333 h 9148335"/>
              <a:gd name="connsiteX2" fmla="*/ 506142 w 506142"/>
              <a:gd name="connsiteY2" fmla="*/ 9148335 h 9148335"/>
              <a:gd name="connsiteX3" fmla="*/ 287167 w 506142"/>
              <a:gd name="connsiteY3" fmla="*/ 9148335 h 9148335"/>
              <a:gd name="connsiteX4" fmla="*/ 14406 w 506142"/>
              <a:gd name="connsiteY4" fmla="*/ 0 h 9148335"/>
              <a:gd name="connsiteX0" fmla="*/ 14406 w 506142"/>
              <a:gd name="connsiteY0" fmla="*/ 5195 h 9153530"/>
              <a:gd name="connsiteX1" fmla="*/ 210867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210867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210867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163242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163242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142" h="9153530">
                <a:moveTo>
                  <a:pt x="14406" y="5195"/>
                </a:moveTo>
                <a:lnTo>
                  <a:pt x="163242" y="0"/>
                </a:lnTo>
                <a:cubicBezTo>
                  <a:pt x="90217" y="3937002"/>
                  <a:pt x="217217" y="5959478"/>
                  <a:pt x="506142" y="9153530"/>
                </a:cubicBezTo>
                <a:lnTo>
                  <a:pt x="287167" y="9153530"/>
                </a:lnTo>
                <a:cubicBezTo>
                  <a:pt x="113699" y="6043761"/>
                  <a:pt x="-50247" y="3029237"/>
                  <a:pt x="14406" y="5195"/>
                </a:cubicBezTo>
                <a:close/>
              </a:path>
            </a:pathLst>
          </a:custGeom>
          <a:solidFill>
            <a:srgbClr val="E88C2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8" name="Rectangle 11"/>
          <p:cNvSpPr/>
          <p:nvPr userDrawn="1"/>
        </p:nvSpPr>
        <p:spPr>
          <a:xfrm flipH="1">
            <a:off x="0" y="0"/>
            <a:ext cx="9144000" cy="1197139"/>
          </a:xfrm>
          <a:custGeom>
            <a:avLst/>
            <a:gdLst>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1197139 h 1197139"/>
              <a:gd name="connsiteX3" fmla="*/ 5888182 w 9144000"/>
              <a:gd name="connsiteY3" fmla="*/ 1177636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5888182 w 9144000"/>
              <a:gd name="connsiteY3" fmla="*/ 1177636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5888182 w 9144000"/>
              <a:gd name="connsiteY3" fmla="*/ 1177636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1197139 h 1197139"/>
              <a:gd name="connsiteX3" fmla="*/ 5320145 w 9144000"/>
              <a:gd name="connsiteY3" fmla="*/ 1191491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823067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823067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823067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30145 w 9144000"/>
              <a:gd name="connsiteY2" fmla="*/ 961612 h 1197139"/>
              <a:gd name="connsiteX3" fmla="*/ 0 w 9144000"/>
              <a:gd name="connsiteY3" fmla="*/ 1197139 h 1197139"/>
              <a:gd name="connsiteX4" fmla="*/ 0 w 9144000"/>
              <a:gd name="connsiteY4" fmla="*/ 0 h 1197139"/>
              <a:gd name="connsiteX0" fmla="*/ 0 w 9157855"/>
              <a:gd name="connsiteY0" fmla="*/ 0 h 1197139"/>
              <a:gd name="connsiteX1" fmla="*/ 9144000 w 9157855"/>
              <a:gd name="connsiteY1" fmla="*/ 0 h 1197139"/>
              <a:gd name="connsiteX2" fmla="*/ 9157855 w 9157855"/>
              <a:gd name="connsiteY2" fmla="*/ 961612 h 1197139"/>
              <a:gd name="connsiteX3" fmla="*/ 0 w 9157855"/>
              <a:gd name="connsiteY3" fmla="*/ 1197139 h 1197139"/>
              <a:gd name="connsiteX4" fmla="*/ 0 w 9157855"/>
              <a:gd name="connsiteY4" fmla="*/ 0 h 1197139"/>
              <a:gd name="connsiteX0" fmla="*/ 0 w 9144000"/>
              <a:gd name="connsiteY0" fmla="*/ 0 h 1197139"/>
              <a:gd name="connsiteX1" fmla="*/ 9144000 w 9144000"/>
              <a:gd name="connsiteY1" fmla="*/ 0 h 1197139"/>
              <a:gd name="connsiteX2" fmla="*/ 9138805 w 9144000"/>
              <a:gd name="connsiteY2" fmla="*/ 933037 h 1197139"/>
              <a:gd name="connsiteX3" fmla="*/ 0 w 9144000"/>
              <a:gd name="connsiteY3" fmla="*/ 1197139 h 1197139"/>
              <a:gd name="connsiteX4" fmla="*/ 0 w 9144000"/>
              <a:gd name="connsiteY4" fmla="*/ 0 h 11971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97139">
                <a:moveTo>
                  <a:pt x="0" y="0"/>
                </a:moveTo>
                <a:lnTo>
                  <a:pt x="9144000" y="0"/>
                </a:lnTo>
                <a:cubicBezTo>
                  <a:pt x="9142268" y="311012"/>
                  <a:pt x="9140537" y="622025"/>
                  <a:pt x="9138805" y="933037"/>
                </a:cubicBezTo>
                <a:cubicBezTo>
                  <a:pt x="5993824" y="946892"/>
                  <a:pt x="3061855" y="1017030"/>
                  <a:pt x="0" y="1197139"/>
                </a:cubicBezTo>
                <a:lnTo>
                  <a:pt x="0" y="0"/>
                </a:lnTo>
                <a:close/>
              </a:path>
            </a:pathLst>
          </a:custGeom>
          <a:solidFill>
            <a:srgbClr val="34457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344575"/>
              </a:solidFill>
            </a:endParaRPr>
          </a:p>
        </p:txBody>
      </p:sp>
      <p:sp>
        <p:nvSpPr>
          <p:cNvPr id="2" name="Title 1"/>
          <p:cNvSpPr>
            <a:spLocks noGrp="1"/>
          </p:cNvSpPr>
          <p:nvPr>
            <p:ph type="title"/>
          </p:nvPr>
        </p:nvSpPr>
        <p:spPr>
          <a:xfrm>
            <a:off x="457200" y="104588"/>
            <a:ext cx="8229600" cy="790441"/>
          </a:xfrm>
        </p:spPr>
        <p:txBody>
          <a:bodyPr>
            <a:normAutofit/>
          </a:bodyPr>
          <a:lstStyle>
            <a:lvl1pPr algn="l">
              <a:defRPr sz="4000">
                <a:solidFill>
                  <a:schemeClr val="bg1"/>
                </a:solidFill>
                <a:latin typeface="+mj-lt"/>
                <a:cs typeface="Helvetica"/>
              </a:defRPr>
            </a:lvl1pPr>
          </a:lstStyle>
          <a:p>
            <a:r>
              <a:rPr lang="en-US" dirty="0"/>
              <a:t>Click to edit Master title style</a:t>
            </a:r>
          </a:p>
        </p:txBody>
      </p:sp>
    </p:spTree>
    <p:extLst>
      <p:ext uri="{BB962C8B-B14F-4D97-AF65-F5344CB8AC3E}">
        <p14:creationId xmlns:p14="http://schemas.microsoft.com/office/powerpoint/2010/main" val="23997931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1_Exemplary Performance">
    <p:spTree>
      <p:nvGrpSpPr>
        <p:cNvPr id="1" name=""/>
        <p:cNvGrpSpPr/>
        <p:nvPr/>
      </p:nvGrpSpPr>
      <p:grpSpPr>
        <a:xfrm>
          <a:off x="0" y="0"/>
          <a:ext cx="0" cy="0"/>
          <a:chOff x="0" y="0"/>
          <a:chExt cx="0" cy="0"/>
        </a:xfrm>
      </p:grpSpPr>
      <p:sp>
        <p:nvSpPr>
          <p:cNvPr id="4" name="Rectangle 13"/>
          <p:cNvSpPr/>
          <p:nvPr userDrawn="1"/>
        </p:nvSpPr>
        <p:spPr>
          <a:xfrm rot="16200000" flipH="1">
            <a:off x="4323557" y="-3413919"/>
            <a:ext cx="506412" cy="9153525"/>
          </a:xfrm>
          <a:custGeom>
            <a:avLst/>
            <a:gdLst>
              <a:gd name="connsiteX0" fmla="*/ 0 w 218975"/>
              <a:gd name="connsiteY0" fmla="*/ 0 h 9144000"/>
              <a:gd name="connsiteX1" fmla="*/ 218975 w 218975"/>
              <a:gd name="connsiteY1" fmla="*/ 0 h 9144000"/>
              <a:gd name="connsiteX2" fmla="*/ 218975 w 218975"/>
              <a:gd name="connsiteY2" fmla="*/ 9144000 h 9144000"/>
              <a:gd name="connsiteX3" fmla="*/ 0 w 218975"/>
              <a:gd name="connsiteY3" fmla="*/ 9144000 h 9144000"/>
              <a:gd name="connsiteX4" fmla="*/ 0 w 218975"/>
              <a:gd name="connsiteY4" fmla="*/ 0 h 9144000"/>
              <a:gd name="connsiteX0" fmla="*/ 0 w 482211"/>
              <a:gd name="connsiteY0" fmla="*/ 0 h 9157858"/>
              <a:gd name="connsiteX1" fmla="*/ 482211 w 482211"/>
              <a:gd name="connsiteY1" fmla="*/ 13858 h 9157858"/>
              <a:gd name="connsiteX2" fmla="*/ 482211 w 482211"/>
              <a:gd name="connsiteY2" fmla="*/ 9157858 h 9157858"/>
              <a:gd name="connsiteX3" fmla="*/ 263236 w 482211"/>
              <a:gd name="connsiteY3" fmla="*/ 9157858 h 9157858"/>
              <a:gd name="connsiteX4" fmla="*/ 0 w 482211"/>
              <a:gd name="connsiteY4" fmla="*/ 0 h 9157858"/>
              <a:gd name="connsiteX0" fmla="*/ 10908 w 493119"/>
              <a:gd name="connsiteY0" fmla="*/ 0 h 9157858"/>
              <a:gd name="connsiteX1" fmla="*/ 493119 w 493119"/>
              <a:gd name="connsiteY1" fmla="*/ 13858 h 9157858"/>
              <a:gd name="connsiteX2" fmla="*/ 493119 w 493119"/>
              <a:gd name="connsiteY2" fmla="*/ 9157858 h 9157858"/>
              <a:gd name="connsiteX3" fmla="*/ 274144 w 493119"/>
              <a:gd name="connsiteY3" fmla="*/ 9157858 h 9157858"/>
              <a:gd name="connsiteX4" fmla="*/ 10908 w 493119"/>
              <a:gd name="connsiteY4" fmla="*/ 0 h 9157858"/>
              <a:gd name="connsiteX0" fmla="*/ 12899 w 495110"/>
              <a:gd name="connsiteY0" fmla="*/ 0 h 9157858"/>
              <a:gd name="connsiteX1" fmla="*/ 495110 w 495110"/>
              <a:gd name="connsiteY1" fmla="*/ 13858 h 9157858"/>
              <a:gd name="connsiteX2" fmla="*/ 495110 w 495110"/>
              <a:gd name="connsiteY2" fmla="*/ 9157858 h 9157858"/>
              <a:gd name="connsiteX3" fmla="*/ 276135 w 495110"/>
              <a:gd name="connsiteY3" fmla="*/ 9157858 h 9157858"/>
              <a:gd name="connsiteX4" fmla="*/ 12899 w 495110"/>
              <a:gd name="connsiteY4" fmla="*/ 0 h 9157858"/>
              <a:gd name="connsiteX0" fmla="*/ 15028 w 497239"/>
              <a:gd name="connsiteY0" fmla="*/ 0 h 9157858"/>
              <a:gd name="connsiteX1" fmla="*/ 497239 w 497239"/>
              <a:gd name="connsiteY1" fmla="*/ 13858 h 9157858"/>
              <a:gd name="connsiteX2" fmla="*/ 497239 w 497239"/>
              <a:gd name="connsiteY2" fmla="*/ 9157858 h 9157858"/>
              <a:gd name="connsiteX3" fmla="*/ 278264 w 497239"/>
              <a:gd name="connsiteY3" fmla="*/ 9157858 h 9157858"/>
              <a:gd name="connsiteX4" fmla="*/ 15028 w 497239"/>
              <a:gd name="connsiteY4" fmla="*/ 0 h 9157858"/>
              <a:gd name="connsiteX0" fmla="*/ 15028 w 497239"/>
              <a:gd name="connsiteY0" fmla="*/ 0 h 9157858"/>
              <a:gd name="connsiteX1" fmla="*/ 401989 w 497239"/>
              <a:gd name="connsiteY1" fmla="*/ 13856 h 9157858"/>
              <a:gd name="connsiteX2" fmla="*/ 497239 w 497239"/>
              <a:gd name="connsiteY2" fmla="*/ 9157858 h 9157858"/>
              <a:gd name="connsiteX3" fmla="*/ 278264 w 497239"/>
              <a:gd name="connsiteY3" fmla="*/ 9157858 h 9157858"/>
              <a:gd name="connsiteX4" fmla="*/ 15028 w 497239"/>
              <a:gd name="connsiteY4" fmla="*/ 0 h 9157858"/>
              <a:gd name="connsiteX0" fmla="*/ 14406 w 506142"/>
              <a:gd name="connsiteY0" fmla="*/ 14717 h 9144002"/>
              <a:gd name="connsiteX1" fmla="*/ 410892 w 506142"/>
              <a:gd name="connsiteY1" fmla="*/ 0 h 9144002"/>
              <a:gd name="connsiteX2" fmla="*/ 506142 w 506142"/>
              <a:gd name="connsiteY2" fmla="*/ 9144002 h 9144002"/>
              <a:gd name="connsiteX3" fmla="*/ 287167 w 506142"/>
              <a:gd name="connsiteY3" fmla="*/ 9144002 h 9144002"/>
              <a:gd name="connsiteX4" fmla="*/ 14406 w 506142"/>
              <a:gd name="connsiteY4" fmla="*/ 14717 h 9144002"/>
              <a:gd name="connsiteX0" fmla="*/ 14406 w 506142"/>
              <a:gd name="connsiteY0" fmla="*/ 0 h 9148335"/>
              <a:gd name="connsiteX1" fmla="*/ 410892 w 506142"/>
              <a:gd name="connsiteY1" fmla="*/ 4333 h 9148335"/>
              <a:gd name="connsiteX2" fmla="*/ 506142 w 506142"/>
              <a:gd name="connsiteY2" fmla="*/ 9148335 h 9148335"/>
              <a:gd name="connsiteX3" fmla="*/ 287167 w 506142"/>
              <a:gd name="connsiteY3" fmla="*/ 9148335 h 9148335"/>
              <a:gd name="connsiteX4" fmla="*/ 14406 w 506142"/>
              <a:gd name="connsiteY4" fmla="*/ 0 h 9148335"/>
              <a:gd name="connsiteX0" fmla="*/ 14406 w 506142"/>
              <a:gd name="connsiteY0" fmla="*/ 5195 h 9153530"/>
              <a:gd name="connsiteX1" fmla="*/ 210867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210867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210867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163242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163242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142" h="9153530">
                <a:moveTo>
                  <a:pt x="14406" y="5195"/>
                </a:moveTo>
                <a:lnTo>
                  <a:pt x="163242" y="0"/>
                </a:lnTo>
                <a:cubicBezTo>
                  <a:pt x="90217" y="3937002"/>
                  <a:pt x="217217" y="5959478"/>
                  <a:pt x="506142" y="9153530"/>
                </a:cubicBezTo>
                <a:lnTo>
                  <a:pt x="287167" y="9153530"/>
                </a:lnTo>
                <a:cubicBezTo>
                  <a:pt x="113699" y="6043761"/>
                  <a:pt x="-50247" y="3029237"/>
                  <a:pt x="14406" y="5195"/>
                </a:cubicBezTo>
                <a:close/>
              </a:path>
            </a:pathLst>
          </a:custGeom>
          <a:solidFill>
            <a:srgbClr val="E88C2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prstClr val="white"/>
              </a:solidFill>
            </a:endParaRPr>
          </a:p>
        </p:txBody>
      </p:sp>
      <p:sp>
        <p:nvSpPr>
          <p:cNvPr id="5" name="Rectangle 11"/>
          <p:cNvSpPr/>
          <p:nvPr userDrawn="1"/>
        </p:nvSpPr>
        <p:spPr>
          <a:xfrm flipH="1">
            <a:off x="0" y="0"/>
            <a:ext cx="9144000" cy="1196975"/>
          </a:xfrm>
          <a:custGeom>
            <a:avLst/>
            <a:gdLst>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1197139 h 1197139"/>
              <a:gd name="connsiteX3" fmla="*/ 5888182 w 9144000"/>
              <a:gd name="connsiteY3" fmla="*/ 1177636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5888182 w 9144000"/>
              <a:gd name="connsiteY3" fmla="*/ 1177636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5888182 w 9144000"/>
              <a:gd name="connsiteY3" fmla="*/ 1177636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1197139 h 1197139"/>
              <a:gd name="connsiteX3" fmla="*/ 5320145 w 9144000"/>
              <a:gd name="connsiteY3" fmla="*/ 1191491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823067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823067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823067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30145 w 9144000"/>
              <a:gd name="connsiteY2" fmla="*/ 961612 h 1197139"/>
              <a:gd name="connsiteX3" fmla="*/ 0 w 9144000"/>
              <a:gd name="connsiteY3" fmla="*/ 1197139 h 1197139"/>
              <a:gd name="connsiteX4" fmla="*/ 0 w 9144000"/>
              <a:gd name="connsiteY4" fmla="*/ 0 h 1197139"/>
              <a:gd name="connsiteX0" fmla="*/ 0 w 9157855"/>
              <a:gd name="connsiteY0" fmla="*/ 0 h 1197139"/>
              <a:gd name="connsiteX1" fmla="*/ 9144000 w 9157855"/>
              <a:gd name="connsiteY1" fmla="*/ 0 h 1197139"/>
              <a:gd name="connsiteX2" fmla="*/ 9157855 w 9157855"/>
              <a:gd name="connsiteY2" fmla="*/ 961612 h 1197139"/>
              <a:gd name="connsiteX3" fmla="*/ 0 w 9157855"/>
              <a:gd name="connsiteY3" fmla="*/ 1197139 h 1197139"/>
              <a:gd name="connsiteX4" fmla="*/ 0 w 9157855"/>
              <a:gd name="connsiteY4" fmla="*/ 0 h 1197139"/>
              <a:gd name="connsiteX0" fmla="*/ 0 w 9144000"/>
              <a:gd name="connsiteY0" fmla="*/ 0 h 1197139"/>
              <a:gd name="connsiteX1" fmla="*/ 9144000 w 9144000"/>
              <a:gd name="connsiteY1" fmla="*/ 0 h 1197139"/>
              <a:gd name="connsiteX2" fmla="*/ 9138805 w 9144000"/>
              <a:gd name="connsiteY2" fmla="*/ 933037 h 1197139"/>
              <a:gd name="connsiteX3" fmla="*/ 0 w 9144000"/>
              <a:gd name="connsiteY3" fmla="*/ 1197139 h 1197139"/>
              <a:gd name="connsiteX4" fmla="*/ 0 w 9144000"/>
              <a:gd name="connsiteY4" fmla="*/ 0 h 11971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97139">
                <a:moveTo>
                  <a:pt x="0" y="0"/>
                </a:moveTo>
                <a:lnTo>
                  <a:pt x="9144000" y="0"/>
                </a:lnTo>
                <a:cubicBezTo>
                  <a:pt x="9142268" y="311012"/>
                  <a:pt x="9140537" y="622025"/>
                  <a:pt x="9138805" y="933037"/>
                </a:cubicBezTo>
                <a:cubicBezTo>
                  <a:pt x="5993824" y="946892"/>
                  <a:pt x="3061855" y="1017030"/>
                  <a:pt x="0" y="1197139"/>
                </a:cubicBezTo>
                <a:lnTo>
                  <a:pt x="0" y="0"/>
                </a:lnTo>
                <a:close/>
              </a:path>
            </a:pathLst>
          </a:custGeom>
          <a:solidFill>
            <a:srgbClr val="34457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344575"/>
              </a:solidFill>
            </a:endParaRPr>
          </a:p>
        </p:txBody>
      </p:sp>
      <p:sp>
        <p:nvSpPr>
          <p:cNvPr id="6" name="10-Point Star 8"/>
          <p:cNvSpPr>
            <a:spLocks/>
          </p:cNvSpPr>
          <p:nvPr userDrawn="1"/>
        </p:nvSpPr>
        <p:spPr bwMode="auto">
          <a:xfrm>
            <a:off x="8305800" y="152400"/>
            <a:ext cx="685800" cy="685800"/>
          </a:xfrm>
          <a:custGeom>
            <a:avLst/>
            <a:gdLst>
              <a:gd name="T0" fmla="*/ -1 w 685800"/>
              <a:gd name="T1" fmla="*/ 236937 h 685800"/>
              <a:gd name="T2" fmla="*/ 94772 w 685800"/>
              <a:gd name="T3" fmla="*/ 171447 h 685800"/>
              <a:gd name="T4" fmla="*/ 130975 w 685800"/>
              <a:gd name="T5" fmla="*/ 65487 h 685800"/>
              <a:gd name="T6" fmla="*/ 248123 w 685800"/>
              <a:gd name="T7" fmla="*/ 65484 h 685800"/>
              <a:gd name="T8" fmla="*/ 342900 w 685800"/>
              <a:gd name="T9" fmla="*/ 0 h 685800"/>
              <a:gd name="T10" fmla="*/ 437677 w 685800"/>
              <a:gd name="T11" fmla="*/ 65484 h 685800"/>
              <a:gd name="T12" fmla="*/ 554825 w 685800"/>
              <a:gd name="T13" fmla="*/ 65487 h 685800"/>
              <a:gd name="T14" fmla="*/ 591028 w 685800"/>
              <a:gd name="T15" fmla="*/ 171447 h 685800"/>
              <a:gd name="T16" fmla="*/ 685801 w 685800"/>
              <a:gd name="T17" fmla="*/ 236937 h 685800"/>
              <a:gd name="T18" fmla="*/ 649602 w 685800"/>
              <a:gd name="T19" fmla="*/ 342900 h 685800"/>
              <a:gd name="T20" fmla="*/ 685801 w 685800"/>
              <a:gd name="T21" fmla="*/ 448863 h 685800"/>
              <a:gd name="T22" fmla="*/ 591028 w 685800"/>
              <a:gd name="T23" fmla="*/ 514353 h 685800"/>
              <a:gd name="T24" fmla="*/ 554825 w 685800"/>
              <a:gd name="T25" fmla="*/ 620313 h 685800"/>
              <a:gd name="T26" fmla="*/ 437677 w 685800"/>
              <a:gd name="T27" fmla="*/ 620316 h 685800"/>
              <a:gd name="T28" fmla="*/ 342900 w 685800"/>
              <a:gd name="T29" fmla="*/ 685800 h 685800"/>
              <a:gd name="T30" fmla="*/ 248123 w 685800"/>
              <a:gd name="T31" fmla="*/ 620316 h 685800"/>
              <a:gd name="T32" fmla="*/ 130975 w 685800"/>
              <a:gd name="T33" fmla="*/ 620313 h 685800"/>
              <a:gd name="T34" fmla="*/ 94772 w 685800"/>
              <a:gd name="T35" fmla="*/ 514353 h 685800"/>
              <a:gd name="T36" fmla="*/ -1 w 685800"/>
              <a:gd name="T37" fmla="*/ 448863 h 685800"/>
              <a:gd name="T38" fmla="*/ 36198 w 685800"/>
              <a:gd name="T39" fmla="*/ 342900 h 685800"/>
              <a:gd name="T40" fmla="*/ -1 w 685800"/>
              <a:gd name="T41" fmla="*/ 236937 h 6858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85800"/>
              <a:gd name="T64" fmla="*/ 0 h 685800"/>
              <a:gd name="T65" fmla="*/ 685800 w 685800"/>
              <a:gd name="T66" fmla="*/ 685800 h 68580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85800" h="685800">
                <a:moveTo>
                  <a:pt x="-1" y="236937"/>
                </a:moveTo>
                <a:lnTo>
                  <a:pt x="94772" y="171447"/>
                </a:lnTo>
                <a:lnTo>
                  <a:pt x="130975" y="65487"/>
                </a:lnTo>
                <a:lnTo>
                  <a:pt x="248123" y="65484"/>
                </a:lnTo>
                <a:lnTo>
                  <a:pt x="342900" y="0"/>
                </a:lnTo>
                <a:lnTo>
                  <a:pt x="437677" y="65484"/>
                </a:lnTo>
                <a:lnTo>
                  <a:pt x="554825" y="65487"/>
                </a:lnTo>
                <a:lnTo>
                  <a:pt x="591028" y="171447"/>
                </a:lnTo>
                <a:lnTo>
                  <a:pt x="685801" y="236937"/>
                </a:lnTo>
                <a:lnTo>
                  <a:pt x="649602" y="342900"/>
                </a:lnTo>
                <a:lnTo>
                  <a:pt x="685801" y="448863"/>
                </a:lnTo>
                <a:lnTo>
                  <a:pt x="591028" y="514353"/>
                </a:lnTo>
                <a:lnTo>
                  <a:pt x="554825" y="620313"/>
                </a:lnTo>
                <a:lnTo>
                  <a:pt x="437677" y="620316"/>
                </a:lnTo>
                <a:lnTo>
                  <a:pt x="342900" y="685800"/>
                </a:lnTo>
                <a:lnTo>
                  <a:pt x="248123" y="620316"/>
                </a:lnTo>
                <a:lnTo>
                  <a:pt x="130975" y="620313"/>
                </a:lnTo>
                <a:lnTo>
                  <a:pt x="94772" y="514353"/>
                </a:lnTo>
                <a:lnTo>
                  <a:pt x="-1" y="448863"/>
                </a:lnTo>
                <a:lnTo>
                  <a:pt x="36198" y="342900"/>
                </a:lnTo>
                <a:lnTo>
                  <a:pt x="-1" y="236937"/>
                </a:lnTo>
                <a:close/>
              </a:path>
            </a:pathLst>
          </a:custGeom>
          <a:gradFill rotWithShape="1">
            <a:gsLst>
              <a:gs pos="0">
                <a:srgbClr val="FFB977"/>
              </a:gs>
              <a:gs pos="100000">
                <a:srgbClr val="FF932B"/>
              </a:gs>
            </a:gsLst>
            <a:lin ang="5400000"/>
          </a:gradFill>
          <a:ln w="9525">
            <a:solidFill>
              <a:srgbClr val="F69240"/>
            </a:solidFill>
            <a:miter lim="800000"/>
            <a:headEnd/>
            <a:tailEnd/>
          </a:ln>
          <a:effectLst>
            <a:outerShdw blurRad="40000" dist="23000" dir="5400000" rotWithShape="0">
              <a:srgbClr val="808080">
                <a:alpha val="34999"/>
              </a:srgbClr>
            </a:outerShdw>
          </a:effectLst>
        </p:spPr>
        <p:txBody>
          <a:bodyPr anchor="ctr"/>
          <a:lstStyle/>
          <a:p>
            <a:pPr algn="ctr">
              <a:defRPr/>
            </a:pPr>
            <a:r>
              <a:rPr lang="en-US" dirty="0">
                <a:solidFill>
                  <a:prstClr val="white"/>
                </a:solidFill>
              </a:rPr>
              <a:t>EP</a:t>
            </a:r>
          </a:p>
        </p:txBody>
      </p:sp>
      <p:sp>
        <p:nvSpPr>
          <p:cNvPr id="3" name="Content Placeholder 2"/>
          <p:cNvSpPr>
            <a:spLocks noGrp="1"/>
          </p:cNvSpPr>
          <p:nvPr>
            <p:ph idx="1"/>
          </p:nvPr>
        </p:nvSpPr>
        <p:spPr/>
        <p:txBody>
          <a:bodyPr/>
          <a:lstStyle>
            <a:lvl1pPr>
              <a:lnSpc>
                <a:spcPct val="120000"/>
              </a:lnSpc>
              <a:defRPr>
                <a:solidFill>
                  <a:srgbClr val="344575"/>
                </a:solidFill>
                <a:latin typeface="+mn-lt"/>
              </a:defRPr>
            </a:lvl1pPr>
            <a:lvl2pPr>
              <a:lnSpc>
                <a:spcPct val="120000"/>
              </a:lnSpc>
              <a:defRPr>
                <a:solidFill>
                  <a:srgbClr val="344575"/>
                </a:solidFill>
                <a:latin typeface="+mn-lt"/>
              </a:defRPr>
            </a:lvl2pPr>
            <a:lvl3pPr>
              <a:lnSpc>
                <a:spcPct val="120000"/>
              </a:lnSpc>
              <a:defRPr>
                <a:solidFill>
                  <a:srgbClr val="344575"/>
                </a:solidFill>
                <a:latin typeface="+mn-lt"/>
              </a:defRPr>
            </a:lvl3pPr>
            <a:lvl4pPr>
              <a:lnSpc>
                <a:spcPct val="120000"/>
              </a:lnSpc>
              <a:defRPr>
                <a:solidFill>
                  <a:srgbClr val="344575"/>
                </a:solidFill>
                <a:latin typeface="+mn-lt"/>
              </a:defRPr>
            </a:lvl4pPr>
            <a:lvl5pPr>
              <a:lnSpc>
                <a:spcPct val="120000"/>
              </a:lnSpc>
              <a:defRPr>
                <a:solidFill>
                  <a:srgbClr val="344575"/>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hasCustomPrompt="1"/>
          </p:nvPr>
        </p:nvSpPr>
        <p:spPr>
          <a:xfrm>
            <a:off x="457200" y="104588"/>
            <a:ext cx="7781026" cy="790441"/>
          </a:xfrm>
        </p:spPr>
        <p:txBody>
          <a:bodyPr>
            <a:normAutofit/>
          </a:bodyPr>
          <a:lstStyle>
            <a:lvl1pPr algn="l">
              <a:defRPr sz="4000" baseline="0">
                <a:solidFill>
                  <a:schemeClr val="bg1"/>
                </a:solidFill>
                <a:latin typeface="+mj-lt"/>
                <a:cs typeface="Helvetica"/>
              </a:defRPr>
            </a:lvl1pPr>
          </a:lstStyle>
          <a:p>
            <a:r>
              <a:rPr lang="en-US" dirty="0"/>
              <a:t>Click to edit Master title style w/ EP</a:t>
            </a:r>
          </a:p>
        </p:txBody>
      </p:sp>
    </p:spTree>
    <p:extLst>
      <p:ext uri="{BB962C8B-B14F-4D97-AF65-F5344CB8AC3E}">
        <p14:creationId xmlns:p14="http://schemas.microsoft.com/office/powerpoint/2010/main" val="34138808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648200" y="1416114"/>
            <a:ext cx="4038600" cy="483676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13"/>
          <p:cNvSpPr/>
          <p:nvPr userDrawn="1"/>
        </p:nvSpPr>
        <p:spPr>
          <a:xfrm rot="16200000" flipH="1">
            <a:off x="4323696" y="-3413723"/>
            <a:ext cx="506142" cy="9153530"/>
          </a:xfrm>
          <a:custGeom>
            <a:avLst/>
            <a:gdLst>
              <a:gd name="connsiteX0" fmla="*/ 0 w 218975"/>
              <a:gd name="connsiteY0" fmla="*/ 0 h 9144000"/>
              <a:gd name="connsiteX1" fmla="*/ 218975 w 218975"/>
              <a:gd name="connsiteY1" fmla="*/ 0 h 9144000"/>
              <a:gd name="connsiteX2" fmla="*/ 218975 w 218975"/>
              <a:gd name="connsiteY2" fmla="*/ 9144000 h 9144000"/>
              <a:gd name="connsiteX3" fmla="*/ 0 w 218975"/>
              <a:gd name="connsiteY3" fmla="*/ 9144000 h 9144000"/>
              <a:gd name="connsiteX4" fmla="*/ 0 w 218975"/>
              <a:gd name="connsiteY4" fmla="*/ 0 h 9144000"/>
              <a:gd name="connsiteX0" fmla="*/ 0 w 482211"/>
              <a:gd name="connsiteY0" fmla="*/ 0 h 9157858"/>
              <a:gd name="connsiteX1" fmla="*/ 482211 w 482211"/>
              <a:gd name="connsiteY1" fmla="*/ 13858 h 9157858"/>
              <a:gd name="connsiteX2" fmla="*/ 482211 w 482211"/>
              <a:gd name="connsiteY2" fmla="*/ 9157858 h 9157858"/>
              <a:gd name="connsiteX3" fmla="*/ 263236 w 482211"/>
              <a:gd name="connsiteY3" fmla="*/ 9157858 h 9157858"/>
              <a:gd name="connsiteX4" fmla="*/ 0 w 482211"/>
              <a:gd name="connsiteY4" fmla="*/ 0 h 9157858"/>
              <a:gd name="connsiteX0" fmla="*/ 10908 w 493119"/>
              <a:gd name="connsiteY0" fmla="*/ 0 h 9157858"/>
              <a:gd name="connsiteX1" fmla="*/ 493119 w 493119"/>
              <a:gd name="connsiteY1" fmla="*/ 13858 h 9157858"/>
              <a:gd name="connsiteX2" fmla="*/ 493119 w 493119"/>
              <a:gd name="connsiteY2" fmla="*/ 9157858 h 9157858"/>
              <a:gd name="connsiteX3" fmla="*/ 274144 w 493119"/>
              <a:gd name="connsiteY3" fmla="*/ 9157858 h 9157858"/>
              <a:gd name="connsiteX4" fmla="*/ 10908 w 493119"/>
              <a:gd name="connsiteY4" fmla="*/ 0 h 9157858"/>
              <a:gd name="connsiteX0" fmla="*/ 12899 w 495110"/>
              <a:gd name="connsiteY0" fmla="*/ 0 h 9157858"/>
              <a:gd name="connsiteX1" fmla="*/ 495110 w 495110"/>
              <a:gd name="connsiteY1" fmla="*/ 13858 h 9157858"/>
              <a:gd name="connsiteX2" fmla="*/ 495110 w 495110"/>
              <a:gd name="connsiteY2" fmla="*/ 9157858 h 9157858"/>
              <a:gd name="connsiteX3" fmla="*/ 276135 w 495110"/>
              <a:gd name="connsiteY3" fmla="*/ 9157858 h 9157858"/>
              <a:gd name="connsiteX4" fmla="*/ 12899 w 495110"/>
              <a:gd name="connsiteY4" fmla="*/ 0 h 9157858"/>
              <a:gd name="connsiteX0" fmla="*/ 15028 w 497239"/>
              <a:gd name="connsiteY0" fmla="*/ 0 h 9157858"/>
              <a:gd name="connsiteX1" fmla="*/ 497239 w 497239"/>
              <a:gd name="connsiteY1" fmla="*/ 13858 h 9157858"/>
              <a:gd name="connsiteX2" fmla="*/ 497239 w 497239"/>
              <a:gd name="connsiteY2" fmla="*/ 9157858 h 9157858"/>
              <a:gd name="connsiteX3" fmla="*/ 278264 w 497239"/>
              <a:gd name="connsiteY3" fmla="*/ 9157858 h 9157858"/>
              <a:gd name="connsiteX4" fmla="*/ 15028 w 497239"/>
              <a:gd name="connsiteY4" fmla="*/ 0 h 9157858"/>
              <a:gd name="connsiteX0" fmla="*/ 15028 w 497239"/>
              <a:gd name="connsiteY0" fmla="*/ 0 h 9157858"/>
              <a:gd name="connsiteX1" fmla="*/ 401989 w 497239"/>
              <a:gd name="connsiteY1" fmla="*/ 13856 h 9157858"/>
              <a:gd name="connsiteX2" fmla="*/ 497239 w 497239"/>
              <a:gd name="connsiteY2" fmla="*/ 9157858 h 9157858"/>
              <a:gd name="connsiteX3" fmla="*/ 278264 w 497239"/>
              <a:gd name="connsiteY3" fmla="*/ 9157858 h 9157858"/>
              <a:gd name="connsiteX4" fmla="*/ 15028 w 497239"/>
              <a:gd name="connsiteY4" fmla="*/ 0 h 9157858"/>
              <a:gd name="connsiteX0" fmla="*/ 14406 w 506142"/>
              <a:gd name="connsiteY0" fmla="*/ 14717 h 9144002"/>
              <a:gd name="connsiteX1" fmla="*/ 410892 w 506142"/>
              <a:gd name="connsiteY1" fmla="*/ 0 h 9144002"/>
              <a:gd name="connsiteX2" fmla="*/ 506142 w 506142"/>
              <a:gd name="connsiteY2" fmla="*/ 9144002 h 9144002"/>
              <a:gd name="connsiteX3" fmla="*/ 287167 w 506142"/>
              <a:gd name="connsiteY3" fmla="*/ 9144002 h 9144002"/>
              <a:gd name="connsiteX4" fmla="*/ 14406 w 506142"/>
              <a:gd name="connsiteY4" fmla="*/ 14717 h 9144002"/>
              <a:gd name="connsiteX0" fmla="*/ 14406 w 506142"/>
              <a:gd name="connsiteY0" fmla="*/ 0 h 9148335"/>
              <a:gd name="connsiteX1" fmla="*/ 410892 w 506142"/>
              <a:gd name="connsiteY1" fmla="*/ 4333 h 9148335"/>
              <a:gd name="connsiteX2" fmla="*/ 506142 w 506142"/>
              <a:gd name="connsiteY2" fmla="*/ 9148335 h 9148335"/>
              <a:gd name="connsiteX3" fmla="*/ 287167 w 506142"/>
              <a:gd name="connsiteY3" fmla="*/ 9148335 h 9148335"/>
              <a:gd name="connsiteX4" fmla="*/ 14406 w 506142"/>
              <a:gd name="connsiteY4" fmla="*/ 0 h 9148335"/>
              <a:gd name="connsiteX0" fmla="*/ 14406 w 506142"/>
              <a:gd name="connsiteY0" fmla="*/ 5195 h 9153530"/>
              <a:gd name="connsiteX1" fmla="*/ 210867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210867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210867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163242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163242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142" h="9153530">
                <a:moveTo>
                  <a:pt x="14406" y="5195"/>
                </a:moveTo>
                <a:lnTo>
                  <a:pt x="163242" y="0"/>
                </a:lnTo>
                <a:cubicBezTo>
                  <a:pt x="90217" y="3937002"/>
                  <a:pt x="217217" y="5959478"/>
                  <a:pt x="506142" y="9153530"/>
                </a:cubicBezTo>
                <a:lnTo>
                  <a:pt x="287167" y="9153530"/>
                </a:lnTo>
                <a:cubicBezTo>
                  <a:pt x="113699" y="6043761"/>
                  <a:pt x="-50247" y="3029237"/>
                  <a:pt x="14406" y="5195"/>
                </a:cubicBezTo>
                <a:close/>
              </a:path>
            </a:pathLst>
          </a:custGeom>
          <a:solidFill>
            <a:srgbClr val="E88C2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9" name="Rectangle 11"/>
          <p:cNvSpPr/>
          <p:nvPr userDrawn="1"/>
        </p:nvSpPr>
        <p:spPr>
          <a:xfrm flipH="1">
            <a:off x="0" y="0"/>
            <a:ext cx="9144000" cy="1197139"/>
          </a:xfrm>
          <a:custGeom>
            <a:avLst/>
            <a:gdLst>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1197139 h 1197139"/>
              <a:gd name="connsiteX3" fmla="*/ 5888182 w 9144000"/>
              <a:gd name="connsiteY3" fmla="*/ 1177636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5888182 w 9144000"/>
              <a:gd name="connsiteY3" fmla="*/ 1177636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5888182 w 9144000"/>
              <a:gd name="connsiteY3" fmla="*/ 1177636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1197139 h 1197139"/>
              <a:gd name="connsiteX3" fmla="*/ 5320145 w 9144000"/>
              <a:gd name="connsiteY3" fmla="*/ 1191491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823067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823067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823067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30145 w 9144000"/>
              <a:gd name="connsiteY2" fmla="*/ 961612 h 1197139"/>
              <a:gd name="connsiteX3" fmla="*/ 0 w 9144000"/>
              <a:gd name="connsiteY3" fmla="*/ 1197139 h 1197139"/>
              <a:gd name="connsiteX4" fmla="*/ 0 w 9144000"/>
              <a:gd name="connsiteY4" fmla="*/ 0 h 1197139"/>
              <a:gd name="connsiteX0" fmla="*/ 0 w 9157855"/>
              <a:gd name="connsiteY0" fmla="*/ 0 h 1197139"/>
              <a:gd name="connsiteX1" fmla="*/ 9144000 w 9157855"/>
              <a:gd name="connsiteY1" fmla="*/ 0 h 1197139"/>
              <a:gd name="connsiteX2" fmla="*/ 9157855 w 9157855"/>
              <a:gd name="connsiteY2" fmla="*/ 961612 h 1197139"/>
              <a:gd name="connsiteX3" fmla="*/ 0 w 9157855"/>
              <a:gd name="connsiteY3" fmla="*/ 1197139 h 1197139"/>
              <a:gd name="connsiteX4" fmla="*/ 0 w 9157855"/>
              <a:gd name="connsiteY4" fmla="*/ 0 h 1197139"/>
              <a:gd name="connsiteX0" fmla="*/ 0 w 9144000"/>
              <a:gd name="connsiteY0" fmla="*/ 0 h 1197139"/>
              <a:gd name="connsiteX1" fmla="*/ 9144000 w 9144000"/>
              <a:gd name="connsiteY1" fmla="*/ 0 h 1197139"/>
              <a:gd name="connsiteX2" fmla="*/ 9138805 w 9144000"/>
              <a:gd name="connsiteY2" fmla="*/ 933037 h 1197139"/>
              <a:gd name="connsiteX3" fmla="*/ 0 w 9144000"/>
              <a:gd name="connsiteY3" fmla="*/ 1197139 h 1197139"/>
              <a:gd name="connsiteX4" fmla="*/ 0 w 9144000"/>
              <a:gd name="connsiteY4" fmla="*/ 0 h 11971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97139">
                <a:moveTo>
                  <a:pt x="0" y="0"/>
                </a:moveTo>
                <a:lnTo>
                  <a:pt x="9144000" y="0"/>
                </a:lnTo>
                <a:cubicBezTo>
                  <a:pt x="9142268" y="311012"/>
                  <a:pt x="9140537" y="622025"/>
                  <a:pt x="9138805" y="933037"/>
                </a:cubicBezTo>
                <a:cubicBezTo>
                  <a:pt x="5993824" y="946892"/>
                  <a:pt x="3061855" y="1017030"/>
                  <a:pt x="0" y="1197139"/>
                </a:cubicBezTo>
                <a:lnTo>
                  <a:pt x="0" y="0"/>
                </a:lnTo>
                <a:close/>
              </a:path>
            </a:pathLst>
          </a:custGeom>
          <a:solidFill>
            <a:srgbClr val="34457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344575"/>
              </a:solidFill>
            </a:endParaRPr>
          </a:p>
        </p:txBody>
      </p:sp>
      <p:sp>
        <p:nvSpPr>
          <p:cNvPr id="10" name="Title 1"/>
          <p:cNvSpPr>
            <a:spLocks noGrp="1"/>
          </p:cNvSpPr>
          <p:nvPr>
            <p:ph type="title"/>
          </p:nvPr>
        </p:nvSpPr>
        <p:spPr>
          <a:xfrm>
            <a:off x="457200" y="104588"/>
            <a:ext cx="8229600" cy="790441"/>
          </a:xfrm>
        </p:spPr>
        <p:txBody>
          <a:bodyPr>
            <a:normAutofit/>
          </a:bodyPr>
          <a:lstStyle>
            <a:lvl1pPr algn="l">
              <a:defRPr sz="4000">
                <a:solidFill>
                  <a:schemeClr val="bg1"/>
                </a:solidFill>
                <a:latin typeface="+mj-lt"/>
                <a:cs typeface="Helvetica"/>
              </a:defRPr>
            </a:lvl1pPr>
          </a:lstStyle>
          <a:p>
            <a:r>
              <a:rPr lang="en-US" dirty="0"/>
              <a:t>Click to edit Master title style</a:t>
            </a:r>
          </a:p>
        </p:txBody>
      </p:sp>
    </p:spTree>
    <p:extLst>
      <p:ext uri="{BB962C8B-B14F-4D97-AF65-F5344CB8AC3E}">
        <p14:creationId xmlns:p14="http://schemas.microsoft.com/office/powerpoint/2010/main" val="14527695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Practice Ques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16114"/>
            <a:ext cx="8229600" cy="4940236"/>
          </a:xfrm>
        </p:spPr>
        <p:txBody>
          <a:bodyPr/>
          <a:lstStyle>
            <a:lvl1pPr>
              <a:lnSpc>
                <a:spcPct val="120000"/>
              </a:lnSpc>
              <a:defRPr>
                <a:solidFill>
                  <a:srgbClr val="344575"/>
                </a:solidFill>
              </a:defRPr>
            </a:lvl1pPr>
            <a:lvl2pPr>
              <a:lnSpc>
                <a:spcPct val="120000"/>
              </a:lnSpc>
              <a:defRPr>
                <a:solidFill>
                  <a:srgbClr val="344575"/>
                </a:solidFill>
              </a:defRPr>
            </a:lvl2pPr>
            <a:lvl3pPr>
              <a:lnSpc>
                <a:spcPct val="120000"/>
              </a:lnSpc>
              <a:defRPr>
                <a:solidFill>
                  <a:srgbClr val="344575"/>
                </a:solidFill>
              </a:defRPr>
            </a:lvl3pPr>
            <a:lvl4pPr>
              <a:lnSpc>
                <a:spcPct val="120000"/>
              </a:lnSpc>
              <a:defRPr>
                <a:solidFill>
                  <a:srgbClr val="344575"/>
                </a:solidFill>
              </a:defRPr>
            </a:lvl4pPr>
            <a:lvl5pPr>
              <a:lnSpc>
                <a:spcPct val="120000"/>
              </a:lnSpc>
              <a:defRPr>
                <a:solidFill>
                  <a:srgbClr val="344575"/>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13"/>
          <p:cNvSpPr/>
          <p:nvPr userDrawn="1"/>
        </p:nvSpPr>
        <p:spPr>
          <a:xfrm rot="16200000" flipH="1">
            <a:off x="4323696" y="-3413723"/>
            <a:ext cx="506142" cy="9153530"/>
          </a:xfrm>
          <a:custGeom>
            <a:avLst/>
            <a:gdLst>
              <a:gd name="connsiteX0" fmla="*/ 0 w 218975"/>
              <a:gd name="connsiteY0" fmla="*/ 0 h 9144000"/>
              <a:gd name="connsiteX1" fmla="*/ 218975 w 218975"/>
              <a:gd name="connsiteY1" fmla="*/ 0 h 9144000"/>
              <a:gd name="connsiteX2" fmla="*/ 218975 w 218975"/>
              <a:gd name="connsiteY2" fmla="*/ 9144000 h 9144000"/>
              <a:gd name="connsiteX3" fmla="*/ 0 w 218975"/>
              <a:gd name="connsiteY3" fmla="*/ 9144000 h 9144000"/>
              <a:gd name="connsiteX4" fmla="*/ 0 w 218975"/>
              <a:gd name="connsiteY4" fmla="*/ 0 h 9144000"/>
              <a:gd name="connsiteX0" fmla="*/ 0 w 482211"/>
              <a:gd name="connsiteY0" fmla="*/ 0 h 9157858"/>
              <a:gd name="connsiteX1" fmla="*/ 482211 w 482211"/>
              <a:gd name="connsiteY1" fmla="*/ 13858 h 9157858"/>
              <a:gd name="connsiteX2" fmla="*/ 482211 w 482211"/>
              <a:gd name="connsiteY2" fmla="*/ 9157858 h 9157858"/>
              <a:gd name="connsiteX3" fmla="*/ 263236 w 482211"/>
              <a:gd name="connsiteY3" fmla="*/ 9157858 h 9157858"/>
              <a:gd name="connsiteX4" fmla="*/ 0 w 482211"/>
              <a:gd name="connsiteY4" fmla="*/ 0 h 9157858"/>
              <a:gd name="connsiteX0" fmla="*/ 10908 w 493119"/>
              <a:gd name="connsiteY0" fmla="*/ 0 h 9157858"/>
              <a:gd name="connsiteX1" fmla="*/ 493119 w 493119"/>
              <a:gd name="connsiteY1" fmla="*/ 13858 h 9157858"/>
              <a:gd name="connsiteX2" fmla="*/ 493119 w 493119"/>
              <a:gd name="connsiteY2" fmla="*/ 9157858 h 9157858"/>
              <a:gd name="connsiteX3" fmla="*/ 274144 w 493119"/>
              <a:gd name="connsiteY3" fmla="*/ 9157858 h 9157858"/>
              <a:gd name="connsiteX4" fmla="*/ 10908 w 493119"/>
              <a:gd name="connsiteY4" fmla="*/ 0 h 9157858"/>
              <a:gd name="connsiteX0" fmla="*/ 12899 w 495110"/>
              <a:gd name="connsiteY0" fmla="*/ 0 h 9157858"/>
              <a:gd name="connsiteX1" fmla="*/ 495110 w 495110"/>
              <a:gd name="connsiteY1" fmla="*/ 13858 h 9157858"/>
              <a:gd name="connsiteX2" fmla="*/ 495110 w 495110"/>
              <a:gd name="connsiteY2" fmla="*/ 9157858 h 9157858"/>
              <a:gd name="connsiteX3" fmla="*/ 276135 w 495110"/>
              <a:gd name="connsiteY3" fmla="*/ 9157858 h 9157858"/>
              <a:gd name="connsiteX4" fmla="*/ 12899 w 495110"/>
              <a:gd name="connsiteY4" fmla="*/ 0 h 9157858"/>
              <a:gd name="connsiteX0" fmla="*/ 15028 w 497239"/>
              <a:gd name="connsiteY0" fmla="*/ 0 h 9157858"/>
              <a:gd name="connsiteX1" fmla="*/ 497239 w 497239"/>
              <a:gd name="connsiteY1" fmla="*/ 13858 h 9157858"/>
              <a:gd name="connsiteX2" fmla="*/ 497239 w 497239"/>
              <a:gd name="connsiteY2" fmla="*/ 9157858 h 9157858"/>
              <a:gd name="connsiteX3" fmla="*/ 278264 w 497239"/>
              <a:gd name="connsiteY3" fmla="*/ 9157858 h 9157858"/>
              <a:gd name="connsiteX4" fmla="*/ 15028 w 497239"/>
              <a:gd name="connsiteY4" fmla="*/ 0 h 9157858"/>
              <a:gd name="connsiteX0" fmla="*/ 15028 w 497239"/>
              <a:gd name="connsiteY0" fmla="*/ 0 h 9157858"/>
              <a:gd name="connsiteX1" fmla="*/ 401989 w 497239"/>
              <a:gd name="connsiteY1" fmla="*/ 13856 h 9157858"/>
              <a:gd name="connsiteX2" fmla="*/ 497239 w 497239"/>
              <a:gd name="connsiteY2" fmla="*/ 9157858 h 9157858"/>
              <a:gd name="connsiteX3" fmla="*/ 278264 w 497239"/>
              <a:gd name="connsiteY3" fmla="*/ 9157858 h 9157858"/>
              <a:gd name="connsiteX4" fmla="*/ 15028 w 497239"/>
              <a:gd name="connsiteY4" fmla="*/ 0 h 9157858"/>
              <a:gd name="connsiteX0" fmla="*/ 14406 w 506142"/>
              <a:gd name="connsiteY0" fmla="*/ 14717 h 9144002"/>
              <a:gd name="connsiteX1" fmla="*/ 410892 w 506142"/>
              <a:gd name="connsiteY1" fmla="*/ 0 h 9144002"/>
              <a:gd name="connsiteX2" fmla="*/ 506142 w 506142"/>
              <a:gd name="connsiteY2" fmla="*/ 9144002 h 9144002"/>
              <a:gd name="connsiteX3" fmla="*/ 287167 w 506142"/>
              <a:gd name="connsiteY3" fmla="*/ 9144002 h 9144002"/>
              <a:gd name="connsiteX4" fmla="*/ 14406 w 506142"/>
              <a:gd name="connsiteY4" fmla="*/ 14717 h 9144002"/>
              <a:gd name="connsiteX0" fmla="*/ 14406 w 506142"/>
              <a:gd name="connsiteY0" fmla="*/ 0 h 9148335"/>
              <a:gd name="connsiteX1" fmla="*/ 410892 w 506142"/>
              <a:gd name="connsiteY1" fmla="*/ 4333 h 9148335"/>
              <a:gd name="connsiteX2" fmla="*/ 506142 w 506142"/>
              <a:gd name="connsiteY2" fmla="*/ 9148335 h 9148335"/>
              <a:gd name="connsiteX3" fmla="*/ 287167 w 506142"/>
              <a:gd name="connsiteY3" fmla="*/ 9148335 h 9148335"/>
              <a:gd name="connsiteX4" fmla="*/ 14406 w 506142"/>
              <a:gd name="connsiteY4" fmla="*/ 0 h 9148335"/>
              <a:gd name="connsiteX0" fmla="*/ 14406 w 506142"/>
              <a:gd name="connsiteY0" fmla="*/ 5195 h 9153530"/>
              <a:gd name="connsiteX1" fmla="*/ 210867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210867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210867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163242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163242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142" h="9153530">
                <a:moveTo>
                  <a:pt x="14406" y="5195"/>
                </a:moveTo>
                <a:lnTo>
                  <a:pt x="163242" y="0"/>
                </a:lnTo>
                <a:cubicBezTo>
                  <a:pt x="90217" y="3937002"/>
                  <a:pt x="217217" y="5959478"/>
                  <a:pt x="506142" y="9153530"/>
                </a:cubicBezTo>
                <a:lnTo>
                  <a:pt x="287167" y="9153530"/>
                </a:lnTo>
                <a:cubicBezTo>
                  <a:pt x="113699" y="6043761"/>
                  <a:pt x="-50247" y="3029237"/>
                  <a:pt x="14406" y="5195"/>
                </a:cubicBezTo>
                <a:close/>
              </a:path>
            </a:pathLst>
          </a:custGeom>
          <a:solidFill>
            <a:srgbClr val="E88C2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8" name="Rectangle 11"/>
          <p:cNvSpPr/>
          <p:nvPr userDrawn="1"/>
        </p:nvSpPr>
        <p:spPr>
          <a:xfrm flipH="1">
            <a:off x="0" y="0"/>
            <a:ext cx="9144000" cy="1197139"/>
          </a:xfrm>
          <a:custGeom>
            <a:avLst/>
            <a:gdLst>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1197139 h 1197139"/>
              <a:gd name="connsiteX3" fmla="*/ 5888182 w 9144000"/>
              <a:gd name="connsiteY3" fmla="*/ 1177636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5888182 w 9144000"/>
              <a:gd name="connsiteY3" fmla="*/ 1177636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5888182 w 9144000"/>
              <a:gd name="connsiteY3" fmla="*/ 1177636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1197139 h 1197139"/>
              <a:gd name="connsiteX3" fmla="*/ 5320145 w 9144000"/>
              <a:gd name="connsiteY3" fmla="*/ 1191491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823067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823067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823067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30145 w 9144000"/>
              <a:gd name="connsiteY2" fmla="*/ 961612 h 1197139"/>
              <a:gd name="connsiteX3" fmla="*/ 0 w 9144000"/>
              <a:gd name="connsiteY3" fmla="*/ 1197139 h 1197139"/>
              <a:gd name="connsiteX4" fmla="*/ 0 w 9144000"/>
              <a:gd name="connsiteY4" fmla="*/ 0 h 1197139"/>
              <a:gd name="connsiteX0" fmla="*/ 0 w 9157855"/>
              <a:gd name="connsiteY0" fmla="*/ 0 h 1197139"/>
              <a:gd name="connsiteX1" fmla="*/ 9144000 w 9157855"/>
              <a:gd name="connsiteY1" fmla="*/ 0 h 1197139"/>
              <a:gd name="connsiteX2" fmla="*/ 9157855 w 9157855"/>
              <a:gd name="connsiteY2" fmla="*/ 961612 h 1197139"/>
              <a:gd name="connsiteX3" fmla="*/ 0 w 9157855"/>
              <a:gd name="connsiteY3" fmla="*/ 1197139 h 1197139"/>
              <a:gd name="connsiteX4" fmla="*/ 0 w 9157855"/>
              <a:gd name="connsiteY4" fmla="*/ 0 h 1197139"/>
              <a:gd name="connsiteX0" fmla="*/ 0 w 9144000"/>
              <a:gd name="connsiteY0" fmla="*/ 0 h 1197139"/>
              <a:gd name="connsiteX1" fmla="*/ 9144000 w 9144000"/>
              <a:gd name="connsiteY1" fmla="*/ 0 h 1197139"/>
              <a:gd name="connsiteX2" fmla="*/ 9138805 w 9144000"/>
              <a:gd name="connsiteY2" fmla="*/ 933037 h 1197139"/>
              <a:gd name="connsiteX3" fmla="*/ 0 w 9144000"/>
              <a:gd name="connsiteY3" fmla="*/ 1197139 h 1197139"/>
              <a:gd name="connsiteX4" fmla="*/ 0 w 9144000"/>
              <a:gd name="connsiteY4" fmla="*/ 0 h 11971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97139">
                <a:moveTo>
                  <a:pt x="0" y="0"/>
                </a:moveTo>
                <a:lnTo>
                  <a:pt x="9144000" y="0"/>
                </a:lnTo>
                <a:cubicBezTo>
                  <a:pt x="9142268" y="311012"/>
                  <a:pt x="9140537" y="622025"/>
                  <a:pt x="9138805" y="933037"/>
                </a:cubicBezTo>
                <a:cubicBezTo>
                  <a:pt x="5993824" y="946892"/>
                  <a:pt x="3061855" y="1017030"/>
                  <a:pt x="0" y="1197139"/>
                </a:cubicBezTo>
                <a:lnTo>
                  <a:pt x="0" y="0"/>
                </a:lnTo>
                <a:close/>
              </a:path>
            </a:pathLst>
          </a:custGeom>
          <a:solidFill>
            <a:srgbClr val="34457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344575"/>
              </a:solidFill>
            </a:endParaRPr>
          </a:p>
        </p:txBody>
      </p:sp>
      <p:sp>
        <p:nvSpPr>
          <p:cNvPr id="2" name="Title 1"/>
          <p:cNvSpPr>
            <a:spLocks noGrp="1"/>
          </p:cNvSpPr>
          <p:nvPr>
            <p:ph type="title"/>
          </p:nvPr>
        </p:nvSpPr>
        <p:spPr>
          <a:xfrm>
            <a:off x="457200" y="104588"/>
            <a:ext cx="8229600" cy="790441"/>
          </a:xfrm>
        </p:spPr>
        <p:txBody>
          <a:bodyPr>
            <a:normAutofit/>
          </a:bodyPr>
          <a:lstStyle>
            <a:lvl1pPr algn="ctr">
              <a:defRPr sz="4000">
                <a:solidFill>
                  <a:schemeClr val="bg1"/>
                </a:solidFill>
                <a:latin typeface="+mj-lt"/>
                <a:cs typeface="Helvetica"/>
              </a:defRPr>
            </a:lvl1pPr>
          </a:lstStyle>
          <a:p>
            <a:r>
              <a:rPr lang="en-US" dirty="0"/>
              <a:t>Click to edit Master title style</a:t>
            </a:r>
          </a:p>
        </p:txBody>
      </p:sp>
    </p:spTree>
    <p:extLst>
      <p:ext uri="{BB962C8B-B14F-4D97-AF65-F5344CB8AC3E}">
        <p14:creationId xmlns:p14="http://schemas.microsoft.com/office/powerpoint/2010/main" val="39146322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Rectangle 13"/>
          <p:cNvSpPr/>
          <p:nvPr userDrawn="1"/>
        </p:nvSpPr>
        <p:spPr>
          <a:xfrm rot="16200000" flipH="1">
            <a:off x="4323696" y="-3413723"/>
            <a:ext cx="506142" cy="9153530"/>
          </a:xfrm>
          <a:custGeom>
            <a:avLst/>
            <a:gdLst>
              <a:gd name="connsiteX0" fmla="*/ 0 w 218975"/>
              <a:gd name="connsiteY0" fmla="*/ 0 h 9144000"/>
              <a:gd name="connsiteX1" fmla="*/ 218975 w 218975"/>
              <a:gd name="connsiteY1" fmla="*/ 0 h 9144000"/>
              <a:gd name="connsiteX2" fmla="*/ 218975 w 218975"/>
              <a:gd name="connsiteY2" fmla="*/ 9144000 h 9144000"/>
              <a:gd name="connsiteX3" fmla="*/ 0 w 218975"/>
              <a:gd name="connsiteY3" fmla="*/ 9144000 h 9144000"/>
              <a:gd name="connsiteX4" fmla="*/ 0 w 218975"/>
              <a:gd name="connsiteY4" fmla="*/ 0 h 9144000"/>
              <a:gd name="connsiteX0" fmla="*/ 0 w 482211"/>
              <a:gd name="connsiteY0" fmla="*/ 0 h 9157858"/>
              <a:gd name="connsiteX1" fmla="*/ 482211 w 482211"/>
              <a:gd name="connsiteY1" fmla="*/ 13858 h 9157858"/>
              <a:gd name="connsiteX2" fmla="*/ 482211 w 482211"/>
              <a:gd name="connsiteY2" fmla="*/ 9157858 h 9157858"/>
              <a:gd name="connsiteX3" fmla="*/ 263236 w 482211"/>
              <a:gd name="connsiteY3" fmla="*/ 9157858 h 9157858"/>
              <a:gd name="connsiteX4" fmla="*/ 0 w 482211"/>
              <a:gd name="connsiteY4" fmla="*/ 0 h 9157858"/>
              <a:gd name="connsiteX0" fmla="*/ 10908 w 493119"/>
              <a:gd name="connsiteY0" fmla="*/ 0 h 9157858"/>
              <a:gd name="connsiteX1" fmla="*/ 493119 w 493119"/>
              <a:gd name="connsiteY1" fmla="*/ 13858 h 9157858"/>
              <a:gd name="connsiteX2" fmla="*/ 493119 w 493119"/>
              <a:gd name="connsiteY2" fmla="*/ 9157858 h 9157858"/>
              <a:gd name="connsiteX3" fmla="*/ 274144 w 493119"/>
              <a:gd name="connsiteY3" fmla="*/ 9157858 h 9157858"/>
              <a:gd name="connsiteX4" fmla="*/ 10908 w 493119"/>
              <a:gd name="connsiteY4" fmla="*/ 0 h 9157858"/>
              <a:gd name="connsiteX0" fmla="*/ 12899 w 495110"/>
              <a:gd name="connsiteY0" fmla="*/ 0 h 9157858"/>
              <a:gd name="connsiteX1" fmla="*/ 495110 w 495110"/>
              <a:gd name="connsiteY1" fmla="*/ 13858 h 9157858"/>
              <a:gd name="connsiteX2" fmla="*/ 495110 w 495110"/>
              <a:gd name="connsiteY2" fmla="*/ 9157858 h 9157858"/>
              <a:gd name="connsiteX3" fmla="*/ 276135 w 495110"/>
              <a:gd name="connsiteY3" fmla="*/ 9157858 h 9157858"/>
              <a:gd name="connsiteX4" fmla="*/ 12899 w 495110"/>
              <a:gd name="connsiteY4" fmla="*/ 0 h 9157858"/>
              <a:gd name="connsiteX0" fmla="*/ 15028 w 497239"/>
              <a:gd name="connsiteY0" fmla="*/ 0 h 9157858"/>
              <a:gd name="connsiteX1" fmla="*/ 497239 w 497239"/>
              <a:gd name="connsiteY1" fmla="*/ 13858 h 9157858"/>
              <a:gd name="connsiteX2" fmla="*/ 497239 w 497239"/>
              <a:gd name="connsiteY2" fmla="*/ 9157858 h 9157858"/>
              <a:gd name="connsiteX3" fmla="*/ 278264 w 497239"/>
              <a:gd name="connsiteY3" fmla="*/ 9157858 h 9157858"/>
              <a:gd name="connsiteX4" fmla="*/ 15028 w 497239"/>
              <a:gd name="connsiteY4" fmla="*/ 0 h 9157858"/>
              <a:gd name="connsiteX0" fmla="*/ 15028 w 497239"/>
              <a:gd name="connsiteY0" fmla="*/ 0 h 9157858"/>
              <a:gd name="connsiteX1" fmla="*/ 401989 w 497239"/>
              <a:gd name="connsiteY1" fmla="*/ 13856 h 9157858"/>
              <a:gd name="connsiteX2" fmla="*/ 497239 w 497239"/>
              <a:gd name="connsiteY2" fmla="*/ 9157858 h 9157858"/>
              <a:gd name="connsiteX3" fmla="*/ 278264 w 497239"/>
              <a:gd name="connsiteY3" fmla="*/ 9157858 h 9157858"/>
              <a:gd name="connsiteX4" fmla="*/ 15028 w 497239"/>
              <a:gd name="connsiteY4" fmla="*/ 0 h 9157858"/>
              <a:gd name="connsiteX0" fmla="*/ 14406 w 506142"/>
              <a:gd name="connsiteY0" fmla="*/ 14717 h 9144002"/>
              <a:gd name="connsiteX1" fmla="*/ 410892 w 506142"/>
              <a:gd name="connsiteY1" fmla="*/ 0 h 9144002"/>
              <a:gd name="connsiteX2" fmla="*/ 506142 w 506142"/>
              <a:gd name="connsiteY2" fmla="*/ 9144002 h 9144002"/>
              <a:gd name="connsiteX3" fmla="*/ 287167 w 506142"/>
              <a:gd name="connsiteY3" fmla="*/ 9144002 h 9144002"/>
              <a:gd name="connsiteX4" fmla="*/ 14406 w 506142"/>
              <a:gd name="connsiteY4" fmla="*/ 14717 h 9144002"/>
              <a:gd name="connsiteX0" fmla="*/ 14406 w 506142"/>
              <a:gd name="connsiteY0" fmla="*/ 0 h 9148335"/>
              <a:gd name="connsiteX1" fmla="*/ 410892 w 506142"/>
              <a:gd name="connsiteY1" fmla="*/ 4333 h 9148335"/>
              <a:gd name="connsiteX2" fmla="*/ 506142 w 506142"/>
              <a:gd name="connsiteY2" fmla="*/ 9148335 h 9148335"/>
              <a:gd name="connsiteX3" fmla="*/ 287167 w 506142"/>
              <a:gd name="connsiteY3" fmla="*/ 9148335 h 9148335"/>
              <a:gd name="connsiteX4" fmla="*/ 14406 w 506142"/>
              <a:gd name="connsiteY4" fmla="*/ 0 h 9148335"/>
              <a:gd name="connsiteX0" fmla="*/ 14406 w 506142"/>
              <a:gd name="connsiteY0" fmla="*/ 5195 h 9153530"/>
              <a:gd name="connsiteX1" fmla="*/ 210867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210867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210867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163242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163242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142" h="9153530">
                <a:moveTo>
                  <a:pt x="14406" y="5195"/>
                </a:moveTo>
                <a:lnTo>
                  <a:pt x="163242" y="0"/>
                </a:lnTo>
                <a:cubicBezTo>
                  <a:pt x="90217" y="3937002"/>
                  <a:pt x="217217" y="5959478"/>
                  <a:pt x="506142" y="9153530"/>
                </a:cubicBezTo>
                <a:lnTo>
                  <a:pt x="287167" y="9153530"/>
                </a:lnTo>
                <a:cubicBezTo>
                  <a:pt x="113699" y="6043761"/>
                  <a:pt x="-50247" y="3029237"/>
                  <a:pt x="14406" y="5195"/>
                </a:cubicBezTo>
                <a:close/>
              </a:path>
            </a:pathLst>
          </a:custGeom>
          <a:solidFill>
            <a:srgbClr val="E88C2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8" name="Rectangle 11"/>
          <p:cNvSpPr/>
          <p:nvPr userDrawn="1"/>
        </p:nvSpPr>
        <p:spPr>
          <a:xfrm flipH="1">
            <a:off x="0" y="0"/>
            <a:ext cx="9144000" cy="1197139"/>
          </a:xfrm>
          <a:custGeom>
            <a:avLst/>
            <a:gdLst>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1197139 h 1197139"/>
              <a:gd name="connsiteX3" fmla="*/ 5888182 w 9144000"/>
              <a:gd name="connsiteY3" fmla="*/ 1177636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5888182 w 9144000"/>
              <a:gd name="connsiteY3" fmla="*/ 1177636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5888182 w 9144000"/>
              <a:gd name="connsiteY3" fmla="*/ 1177636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1197139 h 1197139"/>
              <a:gd name="connsiteX3" fmla="*/ 5320145 w 9144000"/>
              <a:gd name="connsiteY3" fmla="*/ 1191491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823067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823067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823067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30145 w 9144000"/>
              <a:gd name="connsiteY2" fmla="*/ 961612 h 1197139"/>
              <a:gd name="connsiteX3" fmla="*/ 0 w 9144000"/>
              <a:gd name="connsiteY3" fmla="*/ 1197139 h 1197139"/>
              <a:gd name="connsiteX4" fmla="*/ 0 w 9144000"/>
              <a:gd name="connsiteY4" fmla="*/ 0 h 1197139"/>
              <a:gd name="connsiteX0" fmla="*/ 0 w 9157855"/>
              <a:gd name="connsiteY0" fmla="*/ 0 h 1197139"/>
              <a:gd name="connsiteX1" fmla="*/ 9144000 w 9157855"/>
              <a:gd name="connsiteY1" fmla="*/ 0 h 1197139"/>
              <a:gd name="connsiteX2" fmla="*/ 9157855 w 9157855"/>
              <a:gd name="connsiteY2" fmla="*/ 961612 h 1197139"/>
              <a:gd name="connsiteX3" fmla="*/ 0 w 9157855"/>
              <a:gd name="connsiteY3" fmla="*/ 1197139 h 1197139"/>
              <a:gd name="connsiteX4" fmla="*/ 0 w 9157855"/>
              <a:gd name="connsiteY4" fmla="*/ 0 h 1197139"/>
              <a:gd name="connsiteX0" fmla="*/ 0 w 9144000"/>
              <a:gd name="connsiteY0" fmla="*/ 0 h 1197139"/>
              <a:gd name="connsiteX1" fmla="*/ 9144000 w 9144000"/>
              <a:gd name="connsiteY1" fmla="*/ 0 h 1197139"/>
              <a:gd name="connsiteX2" fmla="*/ 9138805 w 9144000"/>
              <a:gd name="connsiteY2" fmla="*/ 933037 h 1197139"/>
              <a:gd name="connsiteX3" fmla="*/ 0 w 9144000"/>
              <a:gd name="connsiteY3" fmla="*/ 1197139 h 1197139"/>
              <a:gd name="connsiteX4" fmla="*/ 0 w 9144000"/>
              <a:gd name="connsiteY4" fmla="*/ 0 h 11971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97139">
                <a:moveTo>
                  <a:pt x="0" y="0"/>
                </a:moveTo>
                <a:lnTo>
                  <a:pt x="9144000" y="0"/>
                </a:lnTo>
                <a:cubicBezTo>
                  <a:pt x="9142268" y="311012"/>
                  <a:pt x="9140537" y="622025"/>
                  <a:pt x="9138805" y="933037"/>
                </a:cubicBezTo>
                <a:cubicBezTo>
                  <a:pt x="5993824" y="946892"/>
                  <a:pt x="3061855" y="1017030"/>
                  <a:pt x="0" y="1197139"/>
                </a:cubicBezTo>
                <a:lnTo>
                  <a:pt x="0" y="0"/>
                </a:lnTo>
                <a:close/>
              </a:path>
            </a:pathLst>
          </a:custGeom>
          <a:solidFill>
            <a:srgbClr val="34457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344575"/>
              </a:solidFill>
            </a:endParaRPr>
          </a:p>
        </p:txBody>
      </p:sp>
      <p:sp>
        <p:nvSpPr>
          <p:cNvPr id="2" name="Title 1"/>
          <p:cNvSpPr>
            <a:spLocks noGrp="1"/>
          </p:cNvSpPr>
          <p:nvPr>
            <p:ph type="title"/>
          </p:nvPr>
        </p:nvSpPr>
        <p:spPr>
          <a:xfrm>
            <a:off x="457200" y="104588"/>
            <a:ext cx="8229600" cy="790441"/>
          </a:xfrm>
        </p:spPr>
        <p:txBody>
          <a:bodyPr>
            <a:normAutofit/>
          </a:bodyPr>
          <a:lstStyle>
            <a:lvl1pPr algn="l">
              <a:defRPr sz="3200">
                <a:solidFill>
                  <a:schemeClr val="bg1"/>
                </a:solidFill>
                <a:latin typeface="+mj-lt"/>
                <a:cs typeface="Helvetica"/>
              </a:defRPr>
            </a:lvl1pPr>
          </a:lstStyle>
          <a:p>
            <a:r>
              <a:rPr lang="en-US" dirty="0"/>
              <a:t>Click to edit Master title style</a:t>
            </a:r>
          </a:p>
        </p:txBody>
      </p:sp>
      <p:sp>
        <p:nvSpPr>
          <p:cNvPr id="9" name="Content Placeholder 2"/>
          <p:cNvSpPr>
            <a:spLocks noGrp="1"/>
          </p:cNvSpPr>
          <p:nvPr>
            <p:ph idx="1"/>
          </p:nvPr>
        </p:nvSpPr>
        <p:spPr>
          <a:xfrm>
            <a:off x="457200" y="1417638"/>
            <a:ext cx="8229600" cy="4938712"/>
          </a:xfrm>
        </p:spPr>
        <p:txBody>
          <a:bodyPr/>
          <a:lstStyle>
            <a:lvl1pPr>
              <a:lnSpc>
                <a:spcPct val="90000"/>
              </a:lnSpc>
              <a:spcAft>
                <a:spcPts val="600"/>
              </a:spcAft>
              <a:defRPr sz="2400">
                <a:solidFill>
                  <a:srgbClr val="344575"/>
                </a:solidFill>
                <a:latin typeface="+mn-lt"/>
              </a:defRPr>
            </a:lvl1pPr>
            <a:lvl2pPr>
              <a:lnSpc>
                <a:spcPct val="90000"/>
              </a:lnSpc>
              <a:spcAft>
                <a:spcPts val="600"/>
              </a:spcAft>
              <a:defRPr sz="2000">
                <a:solidFill>
                  <a:srgbClr val="344575"/>
                </a:solidFill>
                <a:latin typeface="+mn-lt"/>
              </a:defRPr>
            </a:lvl2pPr>
            <a:lvl3pPr>
              <a:lnSpc>
                <a:spcPct val="90000"/>
              </a:lnSpc>
              <a:spcAft>
                <a:spcPts val="600"/>
              </a:spcAft>
              <a:defRPr sz="2000">
                <a:solidFill>
                  <a:srgbClr val="344575"/>
                </a:solidFill>
                <a:latin typeface="+mn-lt"/>
              </a:defRPr>
            </a:lvl3pPr>
            <a:lvl4pPr>
              <a:lnSpc>
                <a:spcPct val="90000"/>
              </a:lnSpc>
              <a:spcAft>
                <a:spcPts val="600"/>
              </a:spcAft>
              <a:defRPr sz="2000">
                <a:solidFill>
                  <a:srgbClr val="344575"/>
                </a:solidFill>
                <a:latin typeface="+mn-lt"/>
              </a:defRPr>
            </a:lvl4pPr>
            <a:lvl5pPr>
              <a:lnSpc>
                <a:spcPct val="90000"/>
              </a:lnSpc>
              <a:spcAft>
                <a:spcPts val="600"/>
              </a:spcAft>
              <a:defRPr sz="2000">
                <a:solidFill>
                  <a:srgbClr val="344575"/>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508605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16114"/>
            <a:ext cx="8229600" cy="4940236"/>
          </a:xfrm>
        </p:spPr>
        <p:txBody>
          <a:bodyPr/>
          <a:lstStyle>
            <a:lvl1pPr marL="0" indent="0" algn="ctr">
              <a:lnSpc>
                <a:spcPct val="120000"/>
              </a:lnSpc>
              <a:buNone/>
              <a:defRPr>
                <a:solidFill>
                  <a:srgbClr val="344575"/>
                </a:solidFill>
              </a:defRPr>
            </a:lvl1pPr>
            <a:lvl2pPr marL="457200" indent="0" algn="ctr">
              <a:lnSpc>
                <a:spcPct val="120000"/>
              </a:lnSpc>
              <a:buNone/>
              <a:defRPr>
                <a:solidFill>
                  <a:srgbClr val="344575"/>
                </a:solidFill>
              </a:defRPr>
            </a:lvl2pPr>
            <a:lvl3pPr marL="914400" indent="0" algn="ctr">
              <a:lnSpc>
                <a:spcPct val="120000"/>
              </a:lnSpc>
              <a:buNone/>
              <a:defRPr>
                <a:solidFill>
                  <a:srgbClr val="344575"/>
                </a:solidFill>
              </a:defRPr>
            </a:lvl3pPr>
            <a:lvl4pPr marL="1371600" indent="0" algn="ctr">
              <a:lnSpc>
                <a:spcPct val="120000"/>
              </a:lnSpc>
              <a:buNone/>
              <a:defRPr>
                <a:solidFill>
                  <a:srgbClr val="344575"/>
                </a:solidFill>
              </a:defRPr>
            </a:lvl4pPr>
            <a:lvl5pPr marL="1828800" indent="0" algn="ctr">
              <a:lnSpc>
                <a:spcPct val="120000"/>
              </a:lnSpc>
              <a:buNone/>
              <a:defRPr>
                <a:solidFill>
                  <a:srgbClr val="344575"/>
                </a:solidFill>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0"/>
            <a:r>
              <a:rPr lang="en-US" dirty="0"/>
              <a:t>Fifth level</a:t>
            </a:r>
          </a:p>
        </p:txBody>
      </p:sp>
      <p:sp>
        <p:nvSpPr>
          <p:cNvPr id="7" name="Rectangle 13"/>
          <p:cNvSpPr/>
          <p:nvPr userDrawn="1"/>
        </p:nvSpPr>
        <p:spPr>
          <a:xfrm rot="16200000" flipH="1">
            <a:off x="4323696" y="-3413723"/>
            <a:ext cx="506142" cy="9153530"/>
          </a:xfrm>
          <a:custGeom>
            <a:avLst/>
            <a:gdLst>
              <a:gd name="connsiteX0" fmla="*/ 0 w 218975"/>
              <a:gd name="connsiteY0" fmla="*/ 0 h 9144000"/>
              <a:gd name="connsiteX1" fmla="*/ 218975 w 218975"/>
              <a:gd name="connsiteY1" fmla="*/ 0 h 9144000"/>
              <a:gd name="connsiteX2" fmla="*/ 218975 w 218975"/>
              <a:gd name="connsiteY2" fmla="*/ 9144000 h 9144000"/>
              <a:gd name="connsiteX3" fmla="*/ 0 w 218975"/>
              <a:gd name="connsiteY3" fmla="*/ 9144000 h 9144000"/>
              <a:gd name="connsiteX4" fmla="*/ 0 w 218975"/>
              <a:gd name="connsiteY4" fmla="*/ 0 h 9144000"/>
              <a:gd name="connsiteX0" fmla="*/ 0 w 482211"/>
              <a:gd name="connsiteY0" fmla="*/ 0 h 9157858"/>
              <a:gd name="connsiteX1" fmla="*/ 482211 w 482211"/>
              <a:gd name="connsiteY1" fmla="*/ 13858 h 9157858"/>
              <a:gd name="connsiteX2" fmla="*/ 482211 w 482211"/>
              <a:gd name="connsiteY2" fmla="*/ 9157858 h 9157858"/>
              <a:gd name="connsiteX3" fmla="*/ 263236 w 482211"/>
              <a:gd name="connsiteY3" fmla="*/ 9157858 h 9157858"/>
              <a:gd name="connsiteX4" fmla="*/ 0 w 482211"/>
              <a:gd name="connsiteY4" fmla="*/ 0 h 9157858"/>
              <a:gd name="connsiteX0" fmla="*/ 10908 w 493119"/>
              <a:gd name="connsiteY0" fmla="*/ 0 h 9157858"/>
              <a:gd name="connsiteX1" fmla="*/ 493119 w 493119"/>
              <a:gd name="connsiteY1" fmla="*/ 13858 h 9157858"/>
              <a:gd name="connsiteX2" fmla="*/ 493119 w 493119"/>
              <a:gd name="connsiteY2" fmla="*/ 9157858 h 9157858"/>
              <a:gd name="connsiteX3" fmla="*/ 274144 w 493119"/>
              <a:gd name="connsiteY3" fmla="*/ 9157858 h 9157858"/>
              <a:gd name="connsiteX4" fmla="*/ 10908 w 493119"/>
              <a:gd name="connsiteY4" fmla="*/ 0 h 9157858"/>
              <a:gd name="connsiteX0" fmla="*/ 12899 w 495110"/>
              <a:gd name="connsiteY0" fmla="*/ 0 h 9157858"/>
              <a:gd name="connsiteX1" fmla="*/ 495110 w 495110"/>
              <a:gd name="connsiteY1" fmla="*/ 13858 h 9157858"/>
              <a:gd name="connsiteX2" fmla="*/ 495110 w 495110"/>
              <a:gd name="connsiteY2" fmla="*/ 9157858 h 9157858"/>
              <a:gd name="connsiteX3" fmla="*/ 276135 w 495110"/>
              <a:gd name="connsiteY3" fmla="*/ 9157858 h 9157858"/>
              <a:gd name="connsiteX4" fmla="*/ 12899 w 495110"/>
              <a:gd name="connsiteY4" fmla="*/ 0 h 9157858"/>
              <a:gd name="connsiteX0" fmla="*/ 15028 w 497239"/>
              <a:gd name="connsiteY0" fmla="*/ 0 h 9157858"/>
              <a:gd name="connsiteX1" fmla="*/ 497239 w 497239"/>
              <a:gd name="connsiteY1" fmla="*/ 13858 h 9157858"/>
              <a:gd name="connsiteX2" fmla="*/ 497239 w 497239"/>
              <a:gd name="connsiteY2" fmla="*/ 9157858 h 9157858"/>
              <a:gd name="connsiteX3" fmla="*/ 278264 w 497239"/>
              <a:gd name="connsiteY3" fmla="*/ 9157858 h 9157858"/>
              <a:gd name="connsiteX4" fmla="*/ 15028 w 497239"/>
              <a:gd name="connsiteY4" fmla="*/ 0 h 9157858"/>
              <a:gd name="connsiteX0" fmla="*/ 15028 w 497239"/>
              <a:gd name="connsiteY0" fmla="*/ 0 h 9157858"/>
              <a:gd name="connsiteX1" fmla="*/ 401989 w 497239"/>
              <a:gd name="connsiteY1" fmla="*/ 13856 h 9157858"/>
              <a:gd name="connsiteX2" fmla="*/ 497239 w 497239"/>
              <a:gd name="connsiteY2" fmla="*/ 9157858 h 9157858"/>
              <a:gd name="connsiteX3" fmla="*/ 278264 w 497239"/>
              <a:gd name="connsiteY3" fmla="*/ 9157858 h 9157858"/>
              <a:gd name="connsiteX4" fmla="*/ 15028 w 497239"/>
              <a:gd name="connsiteY4" fmla="*/ 0 h 9157858"/>
              <a:gd name="connsiteX0" fmla="*/ 14406 w 506142"/>
              <a:gd name="connsiteY0" fmla="*/ 14717 h 9144002"/>
              <a:gd name="connsiteX1" fmla="*/ 410892 w 506142"/>
              <a:gd name="connsiteY1" fmla="*/ 0 h 9144002"/>
              <a:gd name="connsiteX2" fmla="*/ 506142 w 506142"/>
              <a:gd name="connsiteY2" fmla="*/ 9144002 h 9144002"/>
              <a:gd name="connsiteX3" fmla="*/ 287167 w 506142"/>
              <a:gd name="connsiteY3" fmla="*/ 9144002 h 9144002"/>
              <a:gd name="connsiteX4" fmla="*/ 14406 w 506142"/>
              <a:gd name="connsiteY4" fmla="*/ 14717 h 9144002"/>
              <a:gd name="connsiteX0" fmla="*/ 14406 w 506142"/>
              <a:gd name="connsiteY0" fmla="*/ 0 h 9148335"/>
              <a:gd name="connsiteX1" fmla="*/ 410892 w 506142"/>
              <a:gd name="connsiteY1" fmla="*/ 4333 h 9148335"/>
              <a:gd name="connsiteX2" fmla="*/ 506142 w 506142"/>
              <a:gd name="connsiteY2" fmla="*/ 9148335 h 9148335"/>
              <a:gd name="connsiteX3" fmla="*/ 287167 w 506142"/>
              <a:gd name="connsiteY3" fmla="*/ 9148335 h 9148335"/>
              <a:gd name="connsiteX4" fmla="*/ 14406 w 506142"/>
              <a:gd name="connsiteY4" fmla="*/ 0 h 9148335"/>
              <a:gd name="connsiteX0" fmla="*/ 14406 w 506142"/>
              <a:gd name="connsiteY0" fmla="*/ 5195 h 9153530"/>
              <a:gd name="connsiteX1" fmla="*/ 210867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210867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210867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163242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163242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142" h="9153530">
                <a:moveTo>
                  <a:pt x="14406" y="5195"/>
                </a:moveTo>
                <a:lnTo>
                  <a:pt x="163242" y="0"/>
                </a:lnTo>
                <a:cubicBezTo>
                  <a:pt x="90217" y="3937002"/>
                  <a:pt x="217217" y="5959478"/>
                  <a:pt x="506142" y="9153530"/>
                </a:cubicBezTo>
                <a:lnTo>
                  <a:pt x="287167" y="9153530"/>
                </a:lnTo>
                <a:cubicBezTo>
                  <a:pt x="113699" y="6043761"/>
                  <a:pt x="-50247" y="3029237"/>
                  <a:pt x="14406" y="5195"/>
                </a:cubicBezTo>
                <a:close/>
              </a:path>
            </a:pathLst>
          </a:custGeom>
          <a:solidFill>
            <a:srgbClr val="E88C2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8" name="Rectangle 11"/>
          <p:cNvSpPr/>
          <p:nvPr userDrawn="1"/>
        </p:nvSpPr>
        <p:spPr>
          <a:xfrm flipH="1">
            <a:off x="0" y="0"/>
            <a:ext cx="9144000" cy="1197139"/>
          </a:xfrm>
          <a:custGeom>
            <a:avLst/>
            <a:gdLst>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1197139 h 1197139"/>
              <a:gd name="connsiteX3" fmla="*/ 5888182 w 9144000"/>
              <a:gd name="connsiteY3" fmla="*/ 1177636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5888182 w 9144000"/>
              <a:gd name="connsiteY3" fmla="*/ 1177636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5888182 w 9144000"/>
              <a:gd name="connsiteY3" fmla="*/ 1177636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1197139 h 1197139"/>
              <a:gd name="connsiteX3" fmla="*/ 5320145 w 9144000"/>
              <a:gd name="connsiteY3" fmla="*/ 1191491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823067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823067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823067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30145 w 9144000"/>
              <a:gd name="connsiteY2" fmla="*/ 961612 h 1197139"/>
              <a:gd name="connsiteX3" fmla="*/ 0 w 9144000"/>
              <a:gd name="connsiteY3" fmla="*/ 1197139 h 1197139"/>
              <a:gd name="connsiteX4" fmla="*/ 0 w 9144000"/>
              <a:gd name="connsiteY4" fmla="*/ 0 h 1197139"/>
              <a:gd name="connsiteX0" fmla="*/ 0 w 9157855"/>
              <a:gd name="connsiteY0" fmla="*/ 0 h 1197139"/>
              <a:gd name="connsiteX1" fmla="*/ 9144000 w 9157855"/>
              <a:gd name="connsiteY1" fmla="*/ 0 h 1197139"/>
              <a:gd name="connsiteX2" fmla="*/ 9157855 w 9157855"/>
              <a:gd name="connsiteY2" fmla="*/ 961612 h 1197139"/>
              <a:gd name="connsiteX3" fmla="*/ 0 w 9157855"/>
              <a:gd name="connsiteY3" fmla="*/ 1197139 h 1197139"/>
              <a:gd name="connsiteX4" fmla="*/ 0 w 9157855"/>
              <a:gd name="connsiteY4" fmla="*/ 0 h 1197139"/>
              <a:gd name="connsiteX0" fmla="*/ 0 w 9144000"/>
              <a:gd name="connsiteY0" fmla="*/ 0 h 1197139"/>
              <a:gd name="connsiteX1" fmla="*/ 9144000 w 9144000"/>
              <a:gd name="connsiteY1" fmla="*/ 0 h 1197139"/>
              <a:gd name="connsiteX2" fmla="*/ 9138805 w 9144000"/>
              <a:gd name="connsiteY2" fmla="*/ 933037 h 1197139"/>
              <a:gd name="connsiteX3" fmla="*/ 0 w 9144000"/>
              <a:gd name="connsiteY3" fmla="*/ 1197139 h 1197139"/>
              <a:gd name="connsiteX4" fmla="*/ 0 w 9144000"/>
              <a:gd name="connsiteY4" fmla="*/ 0 h 11971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97139">
                <a:moveTo>
                  <a:pt x="0" y="0"/>
                </a:moveTo>
                <a:lnTo>
                  <a:pt x="9144000" y="0"/>
                </a:lnTo>
                <a:cubicBezTo>
                  <a:pt x="9142268" y="311012"/>
                  <a:pt x="9140537" y="622025"/>
                  <a:pt x="9138805" y="933037"/>
                </a:cubicBezTo>
                <a:cubicBezTo>
                  <a:pt x="5993824" y="946892"/>
                  <a:pt x="3061855" y="1017030"/>
                  <a:pt x="0" y="1197139"/>
                </a:cubicBezTo>
                <a:lnTo>
                  <a:pt x="0" y="0"/>
                </a:lnTo>
                <a:close/>
              </a:path>
            </a:pathLst>
          </a:custGeom>
          <a:solidFill>
            <a:srgbClr val="34457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344575"/>
              </a:solidFill>
            </a:endParaRPr>
          </a:p>
        </p:txBody>
      </p:sp>
      <p:sp>
        <p:nvSpPr>
          <p:cNvPr id="2" name="Title 1"/>
          <p:cNvSpPr>
            <a:spLocks noGrp="1"/>
          </p:cNvSpPr>
          <p:nvPr>
            <p:ph type="title"/>
          </p:nvPr>
        </p:nvSpPr>
        <p:spPr>
          <a:xfrm>
            <a:off x="457200" y="104588"/>
            <a:ext cx="8229600" cy="790441"/>
          </a:xfrm>
        </p:spPr>
        <p:txBody>
          <a:bodyPr>
            <a:normAutofit/>
          </a:bodyPr>
          <a:lstStyle>
            <a:lvl1pPr algn="l">
              <a:defRPr sz="4000">
                <a:solidFill>
                  <a:schemeClr val="bg1"/>
                </a:solidFill>
                <a:latin typeface="+mj-lt"/>
                <a:cs typeface="Helvetica"/>
              </a:defRPr>
            </a:lvl1pPr>
          </a:lstStyle>
          <a:p>
            <a:r>
              <a:rPr lang="en-US" dirty="0"/>
              <a:t>Click to edit Master title style</a:t>
            </a:r>
          </a:p>
        </p:txBody>
      </p:sp>
    </p:spTree>
    <p:extLst>
      <p:ext uri="{BB962C8B-B14F-4D97-AF65-F5344CB8AC3E}">
        <p14:creationId xmlns:p14="http://schemas.microsoft.com/office/powerpoint/2010/main" val="14650134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Exemplary Performance">
    <p:spTree>
      <p:nvGrpSpPr>
        <p:cNvPr id="1" name=""/>
        <p:cNvGrpSpPr/>
        <p:nvPr/>
      </p:nvGrpSpPr>
      <p:grpSpPr>
        <a:xfrm>
          <a:off x="0" y="0"/>
          <a:ext cx="0" cy="0"/>
          <a:chOff x="0" y="0"/>
          <a:chExt cx="0" cy="0"/>
        </a:xfrm>
      </p:grpSpPr>
      <p:sp>
        <p:nvSpPr>
          <p:cNvPr id="4" name="Rectangle 13"/>
          <p:cNvSpPr/>
          <p:nvPr userDrawn="1"/>
        </p:nvSpPr>
        <p:spPr>
          <a:xfrm rot="16200000" flipH="1">
            <a:off x="4323557" y="-3413919"/>
            <a:ext cx="506412" cy="9153525"/>
          </a:xfrm>
          <a:custGeom>
            <a:avLst/>
            <a:gdLst>
              <a:gd name="connsiteX0" fmla="*/ 0 w 218975"/>
              <a:gd name="connsiteY0" fmla="*/ 0 h 9144000"/>
              <a:gd name="connsiteX1" fmla="*/ 218975 w 218975"/>
              <a:gd name="connsiteY1" fmla="*/ 0 h 9144000"/>
              <a:gd name="connsiteX2" fmla="*/ 218975 w 218975"/>
              <a:gd name="connsiteY2" fmla="*/ 9144000 h 9144000"/>
              <a:gd name="connsiteX3" fmla="*/ 0 w 218975"/>
              <a:gd name="connsiteY3" fmla="*/ 9144000 h 9144000"/>
              <a:gd name="connsiteX4" fmla="*/ 0 w 218975"/>
              <a:gd name="connsiteY4" fmla="*/ 0 h 9144000"/>
              <a:gd name="connsiteX0" fmla="*/ 0 w 482211"/>
              <a:gd name="connsiteY0" fmla="*/ 0 h 9157858"/>
              <a:gd name="connsiteX1" fmla="*/ 482211 w 482211"/>
              <a:gd name="connsiteY1" fmla="*/ 13858 h 9157858"/>
              <a:gd name="connsiteX2" fmla="*/ 482211 w 482211"/>
              <a:gd name="connsiteY2" fmla="*/ 9157858 h 9157858"/>
              <a:gd name="connsiteX3" fmla="*/ 263236 w 482211"/>
              <a:gd name="connsiteY3" fmla="*/ 9157858 h 9157858"/>
              <a:gd name="connsiteX4" fmla="*/ 0 w 482211"/>
              <a:gd name="connsiteY4" fmla="*/ 0 h 9157858"/>
              <a:gd name="connsiteX0" fmla="*/ 10908 w 493119"/>
              <a:gd name="connsiteY0" fmla="*/ 0 h 9157858"/>
              <a:gd name="connsiteX1" fmla="*/ 493119 w 493119"/>
              <a:gd name="connsiteY1" fmla="*/ 13858 h 9157858"/>
              <a:gd name="connsiteX2" fmla="*/ 493119 w 493119"/>
              <a:gd name="connsiteY2" fmla="*/ 9157858 h 9157858"/>
              <a:gd name="connsiteX3" fmla="*/ 274144 w 493119"/>
              <a:gd name="connsiteY3" fmla="*/ 9157858 h 9157858"/>
              <a:gd name="connsiteX4" fmla="*/ 10908 w 493119"/>
              <a:gd name="connsiteY4" fmla="*/ 0 h 9157858"/>
              <a:gd name="connsiteX0" fmla="*/ 12899 w 495110"/>
              <a:gd name="connsiteY0" fmla="*/ 0 h 9157858"/>
              <a:gd name="connsiteX1" fmla="*/ 495110 w 495110"/>
              <a:gd name="connsiteY1" fmla="*/ 13858 h 9157858"/>
              <a:gd name="connsiteX2" fmla="*/ 495110 w 495110"/>
              <a:gd name="connsiteY2" fmla="*/ 9157858 h 9157858"/>
              <a:gd name="connsiteX3" fmla="*/ 276135 w 495110"/>
              <a:gd name="connsiteY3" fmla="*/ 9157858 h 9157858"/>
              <a:gd name="connsiteX4" fmla="*/ 12899 w 495110"/>
              <a:gd name="connsiteY4" fmla="*/ 0 h 9157858"/>
              <a:gd name="connsiteX0" fmla="*/ 15028 w 497239"/>
              <a:gd name="connsiteY0" fmla="*/ 0 h 9157858"/>
              <a:gd name="connsiteX1" fmla="*/ 497239 w 497239"/>
              <a:gd name="connsiteY1" fmla="*/ 13858 h 9157858"/>
              <a:gd name="connsiteX2" fmla="*/ 497239 w 497239"/>
              <a:gd name="connsiteY2" fmla="*/ 9157858 h 9157858"/>
              <a:gd name="connsiteX3" fmla="*/ 278264 w 497239"/>
              <a:gd name="connsiteY3" fmla="*/ 9157858 h 9157858"/>
              <a:gd name="connsiteX4" fmla="*/ 15028 w 497239"/>
              <a:gd name="connsiteY4" fmla="*/ 0 h 9157858"/>
              <a:gd name="connsiteX0" fmla="*/ 15028 w 497239"/>
              <a:gd name="connsiteY0" fmla="*/ 0 h 9157858"/>
              <a:gd name="connsiteX1" fmla="*/ 401989 w 497239"/>
              <a:gd name="connsiteY1" fmla="*/ 13856 h 9157858"/>
              <a:gd name="connsiteX2" fmla="*/ 497239 w 497239"/>
              <a:gd name="connsiteY2" fmla="*/ 9157858 h 9157858"/>
              <a:gd name="connsiteX3" fmla="*/ 278264 w 497239"/>
              <a:gd name="connsiteY3" fmla="*/ 9157858 h 9157858"/>
              <a:gd name="connsiteX4" fmla="*/ 15028 w 497239"/>
              <a:gd name="connsiteY4" fmla="*/ 0 h 9157858"/>
              <a:gd name="connsiteX0" fmla="*/ 14406 w 506142"/>
              <a:gd name="connsiteY0" fmla="*/ 14717 h 9144002"/>
              <a:gd name="connsiteX1" fmla="*/ 410892 w 506142"/>
              <a:gd name="connsiteY1" fmla="*/ 0 h 9144002"/>
              <a:gd name="connsiteX2" fmla="*/ 506142 w 506142"/>
              <a:gd name="connsiteY2" fmla="*/ 9144002 h 9144002"/>
              <a:gd name="connsiteX3" fmla="*/ 287167 w 506142"/>
              <a:gd name="connsiteY3" fmla="*/ 9144002 h 9144002"/>
              <a:gd name="connsiteX4" fmla="*/ 14406 w 506142"/>
              <a:gd name="connsiteY4" fmla="*/ 14717 h 9144002"/>
              <a:gd name="connsiteX0" fmla="*/ 14406 w 506142"/>
              <a:gd name="connsiteY0" fmla="*/ 0 h 9148335"/>
              <a:gd name="connsiteX1" fmla="*/ 410892 w 506142"/>
              <a:gd name="connsiteY1" fmla="*/ 4333 h 9148335"/>
              <a:gd name="connsiteX2" fmla="*/ 506142 w 506142"/>
              <a:gd name="connsiteY2" fmla="*/ 9148335 h 9148335"/>
              <a:gd name="connsiteX3" fmla="*/ 287167 w 506142"/>
              <a:gd name="connsiteY3" fmla="*/ 9148335 h 9148335"/>
              <a:gd name="connsiteX4" fmla="*/ 14406 w 506142"/>
              <a:gd name="connsiteY4" fmla="*/ 0 h 9148335"/>
              <a:gd name="connsiteX0" fmla="*/ 14406 w 506142"/>
              <a:gd name="connsiteY0" fmla="*/ 5195 h 9153530"/>
              <a:gd name="connsiteX1" fmla="*/ 210867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210867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210867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163242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163242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142" h="9153530">
                <a:moveTo>
                  <a:pt x="14406" y="5195"/>
                </a:moveTo>
                <a:lnTo>
                  <a:pt x="163242" y="0"/>
                </a:lnTo>
                <a:cubicBezTo>
                  <a:pt x="90217" y="3937002"/>
                  <a:pt x="217217" y="5959478"/>
                  <a:pt x="506142" y="9153530"/>
                </a:cubicBezTo>
                <a:lnTo>
                  <a:pt x="287167" y="9153530"/>
                </a:lnTo>
                <a:cubicBezTo>
                  <a:pt x="113699" y="6043761"/>
                  <a:pt x="-50247" y="3029237"/>
                  <a:pt x="14406" y="5195"/>
                </a:cubicBezTo>
                <a:close/>
              </a:path>
            </a:pathLst>
          </a:custGeom>
          <a:solidFill>
            <a:srgbClr val="E88C2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prstClr val="white"/>
              </a:solidFill>
            </a:endParaRPr>
          </a:p>
        </p:txBody>
      </p:sp>
      <p:sp>
        <p:nvSpPr>
          <p:cNvPr id="5" name="Rectangle 11"/>
          <p:cNvSpPr/>
          <p:nvPr userDrawn="1"/>
        </p:nvSpPr>
        <p:spPr>
          <a:xfrm flipH="1">
            <a:off x="0" y="0"/>
            <a:ext cx="9144000" cy="1196975"/>
          </a:xfrm>
          <a:custGeom>
            <a:avLst/>
            <a:gdLst>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1197139 h 1197139"/>
              <a:gd name="connsiteX3" fmla="*/ 5888182 w 9144000"/>
              <a:gd name="connsiteY3" fmla="*/ 1177636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5888182 w 9144000"/>
              <a:gd name="connsiteY3" fmla="*/ 1177636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5888182 w 9144000"/>
              <a:gd name="connsiteY3" fmla="*/ 1177636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1197139 h 1197139"/>
              <a:gd name="connsiteX3" fmla="*/ 5320145 w 9144000"/>
              <a:gd name="connsiteY3" fmla="*/ 1191491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823067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823067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823067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30145 w 9144000"/>
              <a:gd name="connsiteY2" fmla="*/ 961612 h 1197139"/>
              <a:gd name="connsiteX3" fmla="*/ 0 w 9144000"/>
              <a:gd name="connsiteY3" fmla="*/ 1197139 h 1197139"/>
              <a:gd name="connsiteX4" fmla="*/ 0 w 9144000"/>
              <a:gd name="connsiteY4" fmla="*/ 0 h 1197139"/>
              <a:gd name="connsiteX0" fmla="*/ 0 w 9157855"/>
              <a:gd name="connsiteY0" fmla="*/ 0 h 1197139"/>
              <a:gd name="connsiteX1" fmla="*/ 9144000 w 9157855"/>
              <a:gd name="connsiteY1" fmla="*/ 0 h 1197139"/>
              <a:gd name="connsiteX2" fmla="*/ 9157855 w 9157855"/>
              <a:gd name="connsiteY2" fmla="*/ 961612 h 1197139"/>
              <a:gd name="connsiteX3" fmla="*/ 0 w 9157855"/>
              <a:gd name="connsiteY3" fmla="*/ 1197139 h 1197139"/>
              <a:gd name="connsiteX4" fmla="*/ 0 w 9157855"/>
              <a:gd name="connsiteY4" fmla="*/ 0 h 1197139"/>
              <a:gd name="connsiteX0" fmla="*/ 0 w 9144000"/>
              <a:gd name="connsiteY0" fmla="*/ 0 h 1197139"/>
              <a:gd name="connsiteX1" fmla="*/ 9144000 w 9144000"/>
              <a:gd name="connsiteY1" fmla="*/ 0 h 1197139"/>
              <a:gd name="connsiteX2" fmla="*/ 9138805 w 9144000"/>
              <a:gd name="connsiteY2" fmla="*/ 933037 h 1197139"/>
              <a:gd name="connsiteX3" fmla="*/ 0 w 9144000"/>
              <a:gd name="connsiteY3" fmla="*/ 1197139 h 1197139"/>
              <a:gd name="connsiteX4" fmla="*/ 0 w 9144000"/>
              <a:gd name="connsiteY4" fmla="*/ 0 h 11971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97139">
                <a:moveTo>
                  <a:pt x="0" y="0"/>
                </a:moveTo>
                <a:lnTo>
                  <a:pt x="9144000" y="0"/>
                </a:lnTo>
                <a:cubicBezTo>
                  <a:pt x="9142268" y="311012"/>
                  <a:pt x="9140537" y="622025"/>
                  <a:pt x="9138805" y="933037"/>
                </a:cubicBezTo>
                <a:cubicBezTo>
                  <a:pt x="5993824" y="946892"/>
                  <a:pt x="3061855" y="1017030"/>
                  <a:pt x="0" y="1197139"/>
                </a:cubicBezTo>
                <a:lnTo>
                  <a:pt x="0" y="0"/>
                </a:lnTo>
                <a:close/>
              </a:path>
            </a:pathLst>
          </a:custGeom>
          <a:solidFill>
            <a:srgbClr val="34457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344575"/>
              </a:solidFill>
            </a:endParaRPr>
          </a:p>
        </p:txBody>
      </p:sp>
      <p:sp>
        <p:nvSpPr>
          <p:cNvPr id="6" name="10-Point Star 8"/>
          <p:cNvSpPr>
            <a:spLocks/>
          </p:cNvSpPr>
          <p:nvPr userDrawn="1"/>
        </p:nvSpPr>
        <p:spPr bwMode="auto">
          <a:xfrm>
            <a:off x="8305800" y="152400"/>
            <a:ext cx="685800" cy="685800"/>
          </a:xfrm>
          <a:custGeom>
            <a:avLst/>
            <a:gdLst>
              <a:gd name="T0" fmla="*/ -1 w 685800"/>
              <a:gd name="T1" fmla="*/ 236937 h 685800"/>
              <a:gd name="T2" fmla="*/ 94772 w 685800"/>
              <a:gd name="T3" fmla="*/ 171447 h 685800"/>
              <a:gd name="T4" fmla="*/ 130975 w 685800"/>
              <a:gd name="T5" fmla="*/ 65487 h 685800"/>
              <a:gd name="T6" fmla="*/ 248123 w 685800"/>
              <a:gd name="T7" fmla="*/ 65484 h 685800"/>
              <a:gd name="T8" fmla="*/ 342900 w 685800"/>
              <a:gd name="T9" fmla="*/ 0 h 685800"/>
              <a:gd name="T10" fmla="*/ 437677 w 685800"/>
              <a:gd name="T11" fmla="*/ 65484 h 685800"/>
              <a:gd name="T12" fmla="*/ 554825 w 685800"/>
              <a:gd name="T13" fmla="*/ 65487 h 685800"/>
              <a:gd name="T14" fmla="*/ 591028 w 685800"/>
              <a:gd name="T15" fmla="*/ 171447 h 685800"/>
              <a:gd name="T16" fmla="*/ 685801 w 685800"/>
              <a:gd name="T17" fmla="*/ 236937 h 685800"/>
              <a:gd name="T18" fmla="*/ 649602 w 685800"/>
              <a:gd name="T19" fmla="*/ 342900 h 685800"/>
              <a:gd name="T20" fmla="*/ 685801 w 685800"/>
              <a:gd name="T21" fmla="*/ 448863 h 685800"/>
              <a:gd name="T22" fmla="*/ 591028 w 685800"/>
              <a:gd name="T23" fmla="*/ 514353 h 685800"/>
              <a:gd name="T24" fmla="*/ 554825 w 685800"/>
              <a:gd name="T25" fmla="*/ 620313 h 685800"/>
              <a:gd name="T26" fmla="*/ 437677 w 685800"/>
              <a:gd name="T27" fmla="*/ 620316 h 685800"/>
              <a:gd name="T28" fmla="*/ 342900 w 685800"/>
              <a:gd name="T29" fmla="*/ 685800 h 685800"/>
              <a:gd name="T30" fmla="*/ 248123 w 685800"/>
              <a:gd name="T31" fmla="*/ 620316 h 685800"/>
              <a:gd name="T32" fmla="*/ 130975 w 685800"/>
              <a:gd name="T33" fmla="*/ 620313 h 685800"/>
              <a:gd name="T34" fmla="*/ 94772 w 685800"/>
              <a:gd name="T35" fmla="*/ 514353 h 685800"/>
              <a:gd name="T36" fmla="*/ -1 w 685800"/>
              <a:gd name="T37" fmla="*/ 448863 h 685800"/>
              <a:gd name="T38" fmla="*/ 36198 w 685800"/>
              <a:gd name="T39" fmla="*/ 342900 h 685800"/>
              <a:gd name="T40" fmla="*/ -1 w 685800"/>
              <a:gd name="T41" fmla="*/ 236937 h 6858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85800"/>
              <a:gd name="T64" fmla="*/ 0 h 685800"/>
              <a:gd name="T65" fmla="*/ 685800 w 685800"/>
              <a:gd name="T66" fmla="*/ 685800 h 68580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85800" h="685800">
                <a:moveTo>
                  <a:pt x="-1" y="236937"/>
                </a:moveTo>
                <a:lnTo>
                  <a:pt x="94772" y="171447"/>
                </a:lnTo>
                <a:lnTo>
                  <a:pt x="130975" y="65487"/>
                </a:lnTo>
                <a:lnTo>
                  <a:pt x="248123" y="65484"/>
                </a:lnTo>
                <a:lnTo>
                  <a:pt x="342900" y="0"/>
                </a:lnTo>
                <a:lnTo>
                  <a:pt x="437677" y="65484"/>
                </a:lnTo>
                <a:lnTo>
                  <a:pt x="554825" y="65487"/>
                </a:lnTo>
                <a:lnTo>
                  <a:pt x="591028" y="171447"/>
                </a:lnTo>
                <a:lnTo>
                  <a:pt x="685801" y="236937"/>
                </a:lnTo>
                <a:lnTo>
                  <a:pt x="649602" y="342900"/>
                </a:lnTo>
                <a:lnTo>
                  <a:pt x="685801" y="448863"/>
                </a:lnTo>
                <a:lnTo>
                  <a:pt x="591028" y="514353"/>
                </a:lnTo>
                <a:lnTo>
                  <a:pt x="554825" y="620313"/>
                </a:lnTo>
                <a:lnTo>
                  <a:pt x="437677" y="620316"/>
                </a:lnTo>
                <a:lnTo>
                  <a:pt x="342900" y="685800"/>
                </a:lnTo>
                <a:lnTo>
                  <a:pt x="248123" y="620316"/>
                </a:lnTo>
                <a:lnTo>
                  <a:pt x="130975" y="620313"/>
                </a:lnTo>
                <a:lnTo>
                  <a:pt x="94772" y="514353"/>
                </a:lnTo>
                <a:lnTo>
                  <a:pt x="-1" y="448863"/>
                </a:lnTo>
                <a:lnTo>
                  <a:pt x="36198" y="342900"/>
                </a:lnTo>
                <a:lnTo>
                  <a:pt x="-1" y="236937"/>
                </a:lnTo>
                <a:close/>
              </a:path>
            </a:pathLst>
          </a:custGeom>
          <a:gradFill rotWithShape="1">
            <a:gsLst>
              <a:gs pos="0">
                <a:srgbClr val="FFB977"/>
              </a:gs>
              <a:gs pos="100000">
                <a:srgbClr val="FF932B"/>
              </a:gs>
            </a:gsLst>
            <a:lin ang="5400000"/>
          </a:gradFill>
          <a:ln w="9525">
            <a:solidFill>
              <a:srgbClr val="F69240"/>
            </a:solidFill>
            <a:miter lim="800000"/>
            <a:headEnd/>
            <a:tailEnd/>
          </a:ln>
          <a:effectLst>
            <a:outerShdw blurRad="40000" dist="23000" dir="5400000" rotWithShape="0">
              <a:srgbClr val="808080">
                <a:alpha val="34999"/>
              </a:srgbClr>
            </a:outerShdw>
          </a:effectLst>
        </p:spPr>
        <p:txBody>
          <a:bodyPr anchor="ctr"/>
          <a:lstStyle/>
          <a:p>
            <a:pPr algn="ctr">
              <a:defRPr/>
            </a:pPr>
            <a:r>
              <a:rPr lang="en-US" dirty="0">
                <a:solidFill>
                  <a:prstClr val="white"/>
                </a:solidFill>
              </a:rPr>
              <a:t>EP</a:t>
            </a:r>
          </a:p>
        </p:txBody>
      </p:sp>
      <p:sp>
        <p:nvSpPr>
          <p:cNvPr id="3" name="Content Placeholder 2"/>
          <p:cNvSpPr>
            <a:spLocks noGrp="1"/>
          </p:cNvSpPr>
          <p:nvPr>
            <p:ph idx="1"/>
          </p:nvPr>
        </p:nvSpPr>
        <p:spPr/>
        <p:txBody>
          <a:bodyPr/>
          <a:lstStyle>
            <a:lvl1pPr>
              <a:lnSpc>
                <a:spcPct val="120000"/>
              </a:lnSpc>
              <a:defRPr>
                <a:solidFill>
                  <a:srgbClr val="344575"/>
                </a:solidFill>
                <a:latin typeface="+mn-lt"/>
              </a:defRPr>
            </a:lvl1pPr>
            <a:lvl2pPr>
              <a:lnSpc>
                <a:spcPct val="120000"/>
              </a:lnSpc>
              <a:defRPr>
                <a:solidFill>
                  <a:srgbClr val="344575"/>
                </a:solidFill>
                <a:latin typeface="+mn-lt"/>
              </a:defRPr>
            </a:lvl2pPr>
            <a:lvl3pPr>
              <a:lnSpc>
                <a:spcPct val="120000"/>
              </a:lnSpc>
              <a:defRPr>
                <a:solidFill>
                  <a:srgbClr val="344575"/>
                </a:solidFill>
                <a:latin typeface="+mn-lt"/>
              </a:defRPr>
            </a:lvl3pPr>
            <a:lvl4pPr>
              <a:lnSpc>
                <a:spcPct val="120000"/>
              </a:lnSpc>
              <a:defRPr>
                <a:solidFill>
                  <a:srgbClr val="344575"/>
                </a:solidFill>
                <a:latin typeface="+mn-lt"/>
              </a:defRPr>
            </a:lvl4pPr>
            <a:lvl5pPr>
              <a:lnSpc>
                <a:spcPct val="120000"/>
              </a:lnSpc>
              <a:defRPr>
                <a:solidFill>
                  <a:srgbClr val="344575"/>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hasCustomPrompt="1"/>
          </p:nvPr>
        </p:nvSpPr>
        <p:spPr>
          <a:xfrm>
            <a:off x="457200" y="104588"/>
            <a:ext cx="7781026" cy="790441"/>
          </a:xfrm>
        </p:spPr>
        <p:txBody>
          <a:bodyPr>
            <a:normAutofit/>
          </a:bodyPr>
          <a:lstStyle>
            <a:lvl1pPr algn="l">
              <a:defRPr sz="4000" baseline="0">
                <a:solidFill>
                  <a:schemeClr val="bg1"/>
                </a:solidFill>
                <a:latin typeface="+mj-lt"/>
                <a:cs typeface="Helvetica"/>
              </a:defRPr>
            </a:lvl1pPr>
          </a:lstStyle>
          <a:p>
            <a:r>
              <a:rPr lang="en-US" dirty="0"/>
              <a:t>Click to edit Master title style w/ EP</a:t>
            </a:r>
          </a:p>
        </p:txBody>
      </p:sp>
    </p:spTree>
    <p:extLst>
      <p:ext uri="{BB962C8B-B14F-4D97-AF65-F5344CB8AC3E}">
        <p14:creationId xmlns:p14="http://schemas.microsoft.com/office/powerpoint/2010/main" val="25146084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16114"/>
            <a:ext cx="4038600" cy="4836768"/>
          </a:xfrm>
        </p:spPr>
        <p:txBody>
          <a:bodyPr/>
          <a:lstStyle>
            <a:lvl1pPr marL="342900" marR="0" indent="-342900" algn="l" defTabSz="457200" rtl="0" eaLnBrk="1" fontAlgn="auto" latinLnBrk="0" hangingPunct="1">
              <a:lnSpc>
                <a:spcPct val="100000"/>
              </a:lnSpc>
              <a:spcBef>
                <a:spcPts val="0"/>
              </a:spcBef>
              <a:spcAft>
                <a:spcPts val="0"/>
              </a:spcAft>
              <a:buClrTx/>
              <a:buSzTx/>
              <a:buFont typeface="Arial"/>
              <a:buChar char="•"/>
              <a:tabLst/>
              <a:defRPr sz="2800"/>
            </a:lvl1pPr>
            <a:lvl2pPr marL="742950" marR="0" indent="-285750" algn="l" defTabSz="457200" rtl="0" eaLnBrk="1" fontAlgn="auto" latinLnBrk="0" hangingPunct="1">
              <a:lnSpc>
                <a:spcPct val="100000"/>
              </a:lnSpc>
              <a:spcBef>
                <a:spcPts val="0"/>
              </a:spcBef>
              <a:spcAft>
                <a:spcPts val="0"/>
              </a:spcAft>
              <a:buClrTx/>
              <a:buSzTx/>
              <a:buFont typeface="Arial"/>
              <a:buChar char="–"/>
              <a:tabLst/>
              <a:defRPr sz="2400"/>
            </a:lvl2pPr>
            <a:lvl3pPr marL="1143000" marR="0" indent="-228600" algn="l" defTabSz="457200" rtl="0" eaLnBrk="1" fontAlgn="auto" latinLnBrk="0" hangingPunct="1">
              <a:lnSpc>
                <a:spcPct val="100000"/>
              </a:lnSpc>
              <a:spcBef>
                <a:spcPts val="0"/>
              </a:spcBef>
              <a:spcAft>
                <a:spcPts val="0"/>
              </a:spcAft>
              <a:buClrTx/>
              <a:buSzTx/>
              <a:buFont typeface="Arial"/>
              <a:buChar char="•"/>
              <a:tabLst/>
              <a:defRPr sz="2000"/>
            </a:lvl3pPr>
            <a:lvl4pPr marL="1600200" marR="0" indent="-228600" algn="l" defTabSz="457200" rtl="0" eaLnBrk="1" fontAlgn="auto" latinLnBrk="0" hangingPunct="1">
              <a:lnSpc>
                <a:spcPct val="100000"/>
              </a:lnSpc>
              <a:spcBef>
                <a:spcPts val="0"/>
              </a:spcBef>
              <a:spcAft>
                <a:spcPts val="0"/>
              </a:spcAft>
              <a:buClrTx/>
              <a:buSzTx/>
              <a:buFont typeface="Arial"/>
              <a:buChar char="–"/>
              <a:tabLst/>
              <a:defRPr sz="1800"/>
            </a:lvl4pPr>
            <a:lvl5pPr marL="2057400" marR="0" indent="-228600" algn="l" defTabSz="457200" rtl="0" eaLnBrk="1" fontAlgn="auto" latinLnBrk="0" hangingPunct="1">
              <a:lnSpc>
                <a:spcPct val="100000"/>
              </a:lnSpc>
              <a:spcBef>
                <a:spcPts val="0"/>
              </a:spcBef>
              <a:spcAft>
                <a:spcPts val="1200"/>
              </a:spcAft>
              <a:buClrTx/>
              <a:buSzTx/>
              <a:buFont typeface="Arial"/>
              <a:buChar char="»"/>
              <a:tabLst/>
              <a:defRPr sz="1800"/>
            </a:lvl5pPr>
            <a:lvl6pPr>
              <a:defRPr sz="1800"/>
            </a:lvl6pPr>
            <a:lvl7pPr>
              <a:defRPr sz="1800"/>
            </a:lvl7pPr>
            <a:lvl8pPr>
              <a:defRPr sz="1800"/>
            </a:lvl8pPr>
            <a:lvl9pPr>
              <a:defRPr sz="1800"/>
            </a:lvl9pPr>
          </a:lstStyle>
          <a:p>
            <a:pPr marL="342900" marR="0" lvl="0" indent="-342900" algn="l" defTabSz="457200" rtl="0" eaLnBrk="1" fontAlgn="auto" latinLnBrk="0" hangingPunct="1">
              <a:lnSpc>
                <a:spcPct val="100000"/>
              </a:lnSpc>
              <a:spcBef>
                <a:spcPts val="0"/>
              </a:spcBef>
              <a:spcAft>
                <a:spcPts val="0"/>
              </a:spcAft>
              <a:buClrTx/>
              <a:buSzTx/>
              <a:buFont typeface="Arial"/>
              <a:buChar char="•"/>
              <a:tabLst/>
              <a:defRPr/>
            </a:pPr>
            <a:r>
              <a:rPr kumimoji="0" lang="en-US" sz="2800" b="0" i="0" u="none" strike="noStrike" kern="1200" cap="none" spc="0" normalizeH="0" baseline="0" noProof="0" dirty="0">
                <a:ln>
                  <a:noFill/>
                </a:ln>
                <a:solidFill>
                  <a:srgbClr val="344575"/>
                </a:solidFill>
                <a:effectLst/>
                <a:uLnTx/>
                <a:uFillTx/>
                <a:latin typeface="+mn-lt"/>
                <a:ea typeface="+mn-ea"/>
                <a:cs typeface="Helvetica"/>
              </a:rPr>
              <a:t>Click to edit Master text styles</a:t>
            </a:r>
          </a:p>
          <a:p>
            <a:pPr marL="742950" marR="0" lvl="1" indent="-285750" algn="l" defTabSz="457200" rtl="0" eaLnBrk="1" fontAlgn="auto" latinLnBrk="0" hangingPunct="1">
              <a:lnSpc>
                <a:spcPct val="100000"/>
              </a:lnSpc>
              <a:spcBef>
                <a:spcPts val="0"/>
              </a:spcBef>
              <a:spcAft>
                <a:spcPts val="0"/>
              </a:spcAft>
              <a:buClrTx/>
              <a:buSzTx/>
              <a:buFont typeface="Arial"/>
              <a:buChar char="–"/>
              <a:tabLst/>
              <a:defRPr/>
            </a:pPr>
            <a:r>
              <a:rPr kumimoji="0" lang="en-US" sz="2400" b="0" i="0" u="none" strike="noStrike" kern="1200" cap="none" spc="0" normalizeH="0" baseline="0" noProof="0" dirty="0">
                <a:ln>
                  <a:noFill/>
                </a:ln>
                <a:solidFill>
                  <a:srgbClr val="344575"/>
                </a:solidFill>
                <a:effectLst/>
                <a:uLnTx/>
                <a:uFillTx/>
                <a:latin typeface="+mn-lt"/>
                <a:ea typeface="+mn-ea"/>
                <a:cs typeface="Helvetica"/>
              </a:rPr>
              <a:t>Second level</a:t>
            </a:r>
          </a:p>
          <a:p>
            <a:pPr marL="1143000" marR="0" lvl="2" indent="-228600" algn="l" defTabSz="457200" rtl="0" eaLnBrk="1" fontAlgn="auto" latinLnBrk="0" hangingPunct="1">
              <a:lnSpc>
                <a:spcPct val="100000"/>
              </a:lnSpc>
              <a:spcBef>
                <a:spcPts val="0"/>
              </a:spcBef>
              <a:spcAft>
                <a:spcPts val="0"/>
              </a:spcAft>
              <a:buClrTx/>
              <a:buSzTx/>
              <a:buFont typeface="Arial"/>
              <a:buChar char="•"/>
              <a:tabLst/>
              <a:defRPr/>
            </a:pPr>
            <a:r>
              <a:rPr kumimoji="0" lang="en-US" sz="2000" b="0" i="0" u="none" strike="noStrike" kern="1200" cap="none" spc="0" normalizeH="0" baseline="0" noProof="0" dirty="0">
                <a:ln>
                  <a:noFill/>
                </a:ln>
                <a:solidFill>
                  <a:srgbClr val="344575"/>
                </a:solidFill>
                <a:effectLst/>
                <a:uLnTx/>
                <a:uFillTx/>
                <a:latin typeface="+mn-lt"/>
                <a:ea typeface="+mn-ea"/>
                <a:cs typeface="Helvetica"/>
              </a:rPr>
              <a:t>Third level</a:t>
            </a:r>
          </a:p>
          <a:p>
            <a:pPr marL="1600200" marR="0" lvl="3" indent="-228600" algn="l" defTabSz="457200" rtl="0" eaLnBrk="1" fontAlgn="auto" latinLnBrk="0" hangingPunct="1">
              <a:lnSpc>
                <a:spcPct val="100000"/>
              </a:lnSpc>
              <a:spcBef>
                <a:spcPts val="0"/>
              </a:spcBef>
              <a:spcAft>
                <a:spcPts val="0"/>
              </a:spcAft>
              <a:buClrTx/>
              <a:buSzTx/>
              <a:buFont typeface="Arial"/>
              <a:buChar char="–"/>
              <a:tabLst/>
              <a:defRPr/>
            </a:pPr>
            <a:r>
              <a:rPr kumimoji="0" lang="en-US" sz="2000" b="0" i="0" u="none" strike="noStrike" kern="1200" cap="none" spc="0" normalizeH="0" baseline="0" noProof="0" dirty="0">
                <a:ln>
                  <a:noFill/>
                </a:ln>
                <a:solidFill>
                  <a:srgbClr val="344575"/>
                </a:solidFill>
                <a:effectLst/>
                <a:uLnTx/>
                <a:uFillTx/>
                <a:latin typeface="+mn-lt"/>
                <a:ea typeface="+mn-ea"/>
                <a:cs typeface="Helvetica"/>
              </a:rPr>
              <a:t>Fourth level</a:t>
            </a:r>
          </a:p>
          <a:p>
            <a:pPr marL="2057400" marR="0" lvl="4" indent="-228600" algn="l" defTabSz="457200" rtl="0" eaLnBrk="1" fontAlgn="auto" latinLnBrk="0" hangingPunct="1">
              <a:lnSpc>
                <a:spcPct val="100000"/>
              </a:lnSpc>
              <a:spcBef>
                <a:spcPts val="0"/>
              </a:spcBef>
              <a:spcAft>
                <a:spcPts val="1200"/>
              </a:spcAft>
              <a:buClrTx/>
              <a:buSzTx/>
              <a:buFont typeface="Arial"/>
              <a:buChar char="»"/>
              <a:tabLst/>
              <a:defRPr/>
            </a:pPr>
            <a:r>
              <a:rPr kumimoji="0" lang="en-US" sz="2000" b="0" i="0" u="none" strike="noStrike" kern="1200" cap="none" spc="0" normalizeH="0" baseline="0" noProof="0" dirty="0">
                <a:ln>
                  <a:noFill/>
                </a:ln>
                <a:solidFill>
                  <a:srgbClr val="344575"/>
                </a:solidFill>
                <a:effectLst/>
                <a:uLnTx/>
                <a:uFillTx/>
                <a:latin typeface="+mn-lt"/>
                <a:ea typeface="+mn-ea"/>
                <a:cs typeface="Helvetica"/>
              </a:rPr>
              <a:t>Fifth level</a:t>
            </a:r>
          </a:p>
        </p:txBody>
      </p:sp>
      <p:sp>
        <p:nvSpPr>
          <p:cNvPr id="4" name="Content Placeholder 3"/>
          <p:cNvSpPr>
            <a:spLocks noGrp="1"/>
          </p:cNvSpPr>
          <p:nvPr>
            <p:ph sz="half" idx="2"/>
          </p:nvPr>
        </p:nvSpPr>
        <p:spPr>
          <a:xfrm>
            <a:off x="4648200" y="1416114"/>
            <a:ext cx="4038600" cy="483676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13"/>
          <p:cNvSpPr/>
          <p:nvPr userDrawn="1"/>
        </p:nvSpPr>
        <p:spPr>
          <a:xfrm rot="16200000" flipH="1">
            <a:off x="4323696" y="-3413723"/>
            <a:ext cx="506142" cy="9153530"/>
          </a:xfrm>
          <a:custGeom>
            <a:avLst/>
            <a:gdLst>
              <a:gd name="connsiteX0" fmla="*/ 0 w 218975"/>
              <a:gd name="connsiteY0" fmla="*/ 0 h 9144000"/>
              <a:gd name="connsiteX1" fmla="*/ 218975 w 218975"/>
              <a:gd name="connsiteY1" fmla="*/ 0 h 9144000"/>
              <a:gd name="connsiteX2" fmla="*/ 218975 w 218975"/>
              <a:gd name="connsiteY2" fmla="*/ 9144000 h 9144000"/>
              <a:gd name="connsiteX3" fmla="*/ 0 w 218975"/>
              <a:gd name="connsiteY3" fmla="*/ 9144000 h 9144000"/>
              <a:gd name="connsiteX4" fmla="*/ 0 w 218975"/>
              <a:gd name="connsiteY4" fmla="*/ 0 h 9144000"/>
              <a:gd name="connsiteX0" fmla="*/ 0 w 482211"/>
              <a:gd name="connsiteY0" fmla="*/ 0 h 9157858"/>
              <a:gd name="connsiteX1" fmla="*/ 482211 w 482211"/>
              <a:gd name="connsiteY1" fmla="*/ 13858 h 9157858"/>
              <a:gd name="connsiteX2" fmla="*/ 482211 w 482211"/>
              <a:gd name="connsiteY2" fmla="*/ 9157858 h 9157858"/>
              <a:gd name="connsiteX3" fmla="*/ 263236 w 482211"/>
              <a:gd name="connsiteY3" fmla="*/ 9157858 h 9157858"/>
              <a:gd name="connsiteX4" fmla="*/ 0 w 482211"/>
              <a:gd name="connsiteY4" fmla="*/ 0 h 9157858"/>
              <a:gd name="connsiteX0" fmla="*/ 10908 w 493119"/>
              <a:gd name="connsiteY0" fmla="*/ 0 h 9157858"/>
              <a:gd name="connsiteX1" fmla="*/ 493119 w 493119"/>
              <a:gd name="connsiteY1" fmla="*/ 13858 h 9157858"/>
              <a:gd name="connsiteX2" fmla="*/ 493119 w 493119"/>
              <a:gd name="connsiteY2" fmla="*/ 9157858 h 9157858"/>
              <a:gd name="connsiteX3" fmla="*/ 274144 w 493119"/>
              <a:gd name="connsiteY3" fmla="*/ 9157858 h 9157858"/>
              <a:gd name="connsiteX4" fmla="*/ 10908 w 493119"/>
              <a:gd name="connsiteY4" fmla="*/ 0 h 9157858"/>
              <a:gd name="connsiteX0" fmla="*/ 12899 w 495110"/>
              <a:gd name="connsiteY0" fmla="*/ 0 h 9157858"/>
              <a:gd name="connsiteX1" fmla="*/ 495110 w 495110"/>
              <a:gd name="connsiteY1" fmla="*/ 13858 h 9157858"/>
              <a:gd name="connsiteX2" fmla="*/ 495110 w 495110"/>
              <a:gd name="connsiteY2" fmla="*/ 9157858 h 9157858"/>
              <a:gd name="connsiteX3" fmla="*/ 276135 w 495110"/>
              <a:gd name="connsiteY3" fmla="*/ 9157858 h 9157858"/>
              <a:gd name="connsiteX4" fmla="*/ 12899 w 495110"/>
              <a:gd name="connsiteY4" fmla="*/ 0 h 9157858"/>
              <a:gd name="connsiteX0" fmla="*/ 15028 w 497239"/>
              <a:gd name="connsiteY0" fmla="*/ 0 h 9157858"/>
              <a:gd name="connsiteX1" fmla="*/ 497239 w 497239"/>
              <a:gd name="connsiteY1" fmla="*/ 13858 h 9157858"/>
              <a:gd name="connsiteX2" fmla="*/ 497239 w 497239"/>
              <a:gd name="connsiteY2" fmla="*/ 9157858 h 9157858"/>
              <a:gd name="connsiteX3" fmla="*/ 278264 w 497239"/>
              <a:gd name="connsiteY3" fmla="*/ 9157858 h 9157858"/>
              <a:gd name="connsiteX4" fmla="*/ 15028 w 497239"/>
              <a:gd name="connsiteY4" fmla="*/ 0 h 9157858"/>
              <a:gd name="connsiteX0" fmla="*/ 15028 w 497239"/>
              <a:gd name="connsiteY0" fmla="*/ 0 h 9157858"/>
              <a:gd name="connsiteX1" fmla="*/ 401989 w 497239"/>
              <a:gd name="connsiteY1" fmla="*/ 13856 h 9157858"/>
              <a:gd name="connsiteX2" fmla="*/ 497239 w 497239"/>
              <a:gd name="connsiteY2" fmla="*/ 9157858 h 9157858"/>
              <a:gd name="connsiteX3" fmla="*/ 278264 w 497239"/>
              <a:gd name="connsiteY3" fmla="*/ 9157858 h 9157858"/>
              <a:gd name="connsiteX4" fmla="*/ 15028 w 497239"/>
              <a:gd name="connsiteY4" fmla="*/ 0 h 9157858"/>
              <a:gd name="connsiteX0" fmla="*/ 14406 w 506142"/>
              <a:gd name="connsiteY0" fmla="*/ 14717 h 9144002"/>
              <a:gd name="connsiteX1" fmla="*/ 410892 w 506142"/>
              <a:gd name="connsiteY1" fmla="*/ 0 h 9144002"/>
              <a:gd name="connsiteX2" fmla="*/ 506142 w 506142"/>
              <a:gd name="connsiteY2" fmla="*/ 9144002 h 9144002"/>
              <a:gd name="connsiteX3" fmla="*/ 287167 w 506142"/>
              <a:gd name="connsiteY3" fmla="*/ 9144002 h 9144002"/>
              <a:gd name="connsiteX4" fmla="*/ 14406 w 506142"/>
              <a:gd name="connsiteY4" fmla="*/ 14717 h 9144002"/>
              <a:gd name="connsiteX0" fmla="*/ 14406 w 506142"/>
              <a:gd name="connsiteY0" fmla="*/ 0 h 9148335"/>
              <a:gd name="connsiteX1" fmla="*/ 410892 w 506142"/>
              <a:gd name="connsiteY1" fmla="*/ 4333 h 9148335"/>
              <a:gd name="connsiteX2" fmla="*/ 506142 w 506142"/>
              <a:gd name="connsiteY2" fmla="*/ 9148335 h 9148335"/>
              <a:gd name="connsiteX3" fmla="*/ 287167 w 506142"/>
              <a:gd name="connsiteY3" fmla="*/ 9148335 h 9148335"/>
              <a:gd name="connsiteX4" fmla="*/ 14406 w 506142"/>
              <a:gd name="connsiteY4" fmla="*/ 0 h 9148335"/>
              <a:gd name="connsiteX0" fmla="*/ 14406 w 506142"/>
              <a:gd name="connsiteY0" fmla="*/ 5195 h 9153530"/>
              <a:gd name="connsiteX1" fmla="*/ 210867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210867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210867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163242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163242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142" h="9153530">
                <a:moveTo>
                  <a:pt x="14406" y="5195"/>
                </a:moveTo>
                <a:lnTo>
                  <a:pt x="163242" y="0"/>
                </a:lnTo>
                <a:cubicBezTo>
                  <a:pt x="90217" y="3937002"/>
                  <a:pt x="217217" y="5959478"/>
                  <a:pt x="506142" y="9153530"/>
                </a:cubicBezTo>
                <a:lnTo>
                  <a:pt x="287167" y="9153530"/>
                </a:lnTo>
                <a:cubicBezTo>
                  <a:pt x="113699" y="6043761"/>
                  <a:pt x="-50247" y="3029237"/>
                  <a:pt x="14406" y="5195"/>
                </a:cubicBezTo>
                <a:close/>
              </a:path>
            </a:pathLst>
          </a:custGeom>
          <a:solidFill>
            <a:srgbClr val="E88C2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9" name="Rectangle 11"/>
          <p:cNvSpPr/>
          <p:nvPr userDrawn="1"/>
        </p:nvSpPr>
        <p:spPr>
          <a:xfrm flipH="1">
            <a:off x="0" y="0"/>
            <a:ext cx="9144000" cy="1197139"/>
          </a:xfrm>
          <a:custGeom>
            <a:avLst/>
            <a:gdLst>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1197139 h 1197139"/>
              <a:gd name="connsiteX3" fmla="*/ 5888182 w 9144000"/>
              <a:gd name="connsiteY3" fmla="*/ 1177636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5888182 w 9144000"/>
              <a:gd name="connsiteY3" fmla="*/ 1177636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5888182 w 9144000"/>
              <a:gd name="connsiteY3" fmla="*/ 1177636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1197139 h 1197139"/>
              <a:gd name="connsiteX3" fmla="*/ 5320145 w 9144000"/>
              <a:gd name="connsiteY3" fmla="*/ 1191491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823067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823067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823067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30145 w 9144000"/>
              <a:gd name="connsiteY2" fmla="*/ 961612 h 1197139"/>
              <a:gd name="connsiteX3" fmla="*/ 0 w 9144000"/>
              <a:gd name="connsiteY3" fmla="*/ 1197139 h 1197139"/>
              <a:gd name="connsiteX4" fmla="*/ 0 w 9144000"/>
              <a:gd name="connsiteY4" fmla="*/ 0 h 1197139"/>
              <a:gd name="connsiteX0" fmla="*/ 0 w 9157855"/>
              <a:gd name="connsiteY0" fmla="*/ 0 h 1197139"/>
              <a:gd name="connsiteX1" fmla="*/ 9144000 w 9157855"/>
              <a:gd name="connsiteY1" fmla="*/ 0 h 1197139"/>
              <a:gd name="connsiteX2" fmla="*/ 9157855 w 9157855"/>
              <a:gd name="connsiteY2" fmla="*/ 961612 h 1197139"/>
              <a:gd name="connsiteX3" fmla="*/ 0 w 9157855"/>
              <a:gd name="connsiteY3" fmla="*/ 1197139 h 1197139"/>
              <a:gd name="connsiteX4" fmla="*/ 0 w 9157855"/>
              <a:gd name="connsiteY4" fmla="*/ 0 h 1197139"/>
              <a:gd name="connsiteX0" fmla="*/ 0 w 9144000"/>
              <a:gd name="connsiteY0" fmla="*/ 0 h 1197139"/>
              <a:gd name="connsiteX1" fmla="*/ 9144000 w 9144000"/>
              <a:gd name="connsiteY1" fmla="*/ 0 h 1197139"/>
              <a:gd name="connsiteX2" fmla="*/ 9138805 w 9144000"/>
              <a:gd name="connsiteY2" fmla="*/ 933037 h 1197139"/>
              <a:gd name="connsiteX3" fmla="*/ 0 w 9144000"/>
              <a:gd name="connsiteY3" fmla="*/ 1197139 h 1197139"/>
              <a:gd name="connsiteX4" fmla="*/ 0 w 9144000"/>
              <a:gd name="connsiteY4" fmla="*/ 0 h 11971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97139">
                <a:moveTo>
                  <a:pt x="0" y="0"/>
                </a:moveTo>
                <a:lnTo>
                  <a:pt x="9144000" y="0"/>
                </a:lnTo>
                <a:cubicBezTo>
                  <a:pt x="9142268" y="311012"/>
                  <a:pt x="9140537" y="622025"/>
                  <a:pt x="9138805" y="933037"/>
                </a:cubicBezTo>
                <a:cubicBezTo>
                  <a:pt x="5993824" y="946892"/>
                  <a:pt x="3061855" y="1017030"/>
                  <a:pt x="0" y="1197139"/>
                </a:cubicBezTo>
                <a:lnTo>
                  <a:pt x="0" y="0"/>
                </a:lnTo>
                <a:close/>
              </a:path>
            </a:pathLst>
          </a:custGeom>
          <a:solidFill>
            <a:srgbClr val="34457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344575"/>
              </a:solidFill>
            </a:endParaRPr>
          </a:p>
        </p:txBody>
      </p:sp>
      <p:sp>
        <p:nvSpPr>
          <p:cNvPr id="10" name="Title 1"/>
          <p:cNvSpPr>
            <a:spLocks noGrp="1"/>
          </p:cNvSpPr>
          <p:nvPr>
            <p:ph type="title"/>
          </p:nvPr>
        </p:nvSpPr>
        <p:spPr>
          <a:xfrm>
            <a:off x="457200" y="104588"/>
            <a:ext cx="8229600" cy="790441"/>
          </a:xfrm>
        </p:spPr>
        <p:txBody>
          <a:bodyPr>
            <a:normAutofit/>
          </a:bodyPr>
          <a:lstStyle>
            <a:lvl1pPr algn="l">
              <a:defRPr sz="4000">
                <a:solidFill>
                  <a:schemeClr val="bg1"/>
                </a:solidFill>
                <a:latin typeface="+mj-lt"/>
                <a:cs typeface="Helvetica"/>
              </a:defRPr>
            </a:lvl1pPr>
          </a:lstStyle>
          <a:p>
            <a:r>
              <a:rPr lang="en-US" dirty="0"/>
              <a:t>Click to edit Master title style</a:t>
            </a:r>
          </a:p>
        </p:txBody>
      </p:sp>
    </p:spTree>
    <p:extLst>
      <p:ext uri="{BB962C8B-B14F-4D97-AF65-F5344CB8AC3E}">
        <p14:creationId xmlns:p14="http://schemas.microsoft.com/office/powerpoint/2010/main" val="9529745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Practice Ques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16114"/>
            <a:ext cx="8229600" cy="4940236"/>
          </a:xfrm>
        </p:spPr>
        <p:txBody>
          <a:bodyPr/>
          <a:lstStyle>
            <a:lvl1pPr>
              <a:lnSpc>
                <a:spcPct val="120000"/>
              </a:lnSpc>
              <a:defRPr>
                <a:solidFill>
                  <a:srgbClr val="344575"/>
                </a:solidFill>
              </a:defRPr>
            </a:lvl1pPr>
            <a:lvl2pPr>
              <a:lnSpc>
                <a:spcPct val="120000"/>
              </a:lnSpc>
              <a:defRPr>
                <a:solidFill>
                  <a:srgbClr val="344575"/>
                </a:solidFill>
              </a:defRPr>
            </a:lvl2pPr>
            <a:lvl3pPr>
              <a:lnSpc>
                <a:spcPct val="120000"/>
              </a:lnSpc>
              <a:defRPr>
                <a:solidFill>
                  <a:srgbClr val="344575"/>
                </a:solidFill>
              </a:defRPr>
            </a:lvl3pPr>
            <a:lvl4pPr>
              <a:lnSpc>
                <a:spcPct val="120000"/>
              </a:lnSpc>
              <a:defRPr>
                <a:solidFill>
                  <a:srgbClr val="344575"/>
                </a:solidFill>
              </a:defRPr>
            </a:lvl4pPr>
            <a:lvl5pPr>
              <a:lnSpc>
                <a:spcPct val="120000"/>
              </a:lnSpc>
              <a:defRPr>
                <a:solidFill>
                  <a:srgbClr val="344575"/>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13"/>
          <p:cNvSpPr/>
          <p:nvPr userDrawn="1"/>
        </p:nvSpPr>
        <p:spPr>
          <a:xfrm rot="16200000" flipH="1">
            <a:off x="4323696" y="-3413723"/>
            <a:ext cx="506142" cy="9153530"/>
          </a:xfrm>
          <a:custGeom>
            <a:avLst/>
            <a:gdLst>
              <a:gd name="connsiteX0" fmla="*/ 0 w 218975"/>
              <a:gd name="connsiteY0" fmla="*/ 0 h 9144000"/>
              <a:gd name="connsiteX1" fmla="*/ 218975 w 218975"/>
              <a:gd name="connsiteY1" fmla="*/ 0 h 9144000"/>
              <a:gd name="connsiteX2" fmla="*/ 218975 w 218975"/>
              <a:gd name="connsiteY2" fmla="*/ 9144000 h 9144000"/>
              <a:gd name="connsiteX3" fmla="*/ 0 w 218975"/>
              <a:gd name="connsiteY3" fmla="*/ 9144000 h 9144000"/>
              <a:gd name="connsiteX4" fmla="*/ 0 w 218975"/>
              <a:gd name="connsiteY4" fmla="*/ 0 h 9144000"/>
              <a:gd name="connsiteX0" fmla="*/ 0 w 482211"/>
              <a:gd name="connsiteY0" fmla="*/ 0 h 9157858"/>
              <a:gd name="connsiteX1" fmla="*/ 482211 w 482211"/>
              <a:gd name="connsiteY1" fmla="*/ 13858 h 9157858"/>
              <a:gd name="connsiteX2" fmla="*/ 482211 w 482211"/>
              <a:gd name="connsiteY2" fmla="*/ 9157858 h 9157858"/>
              <a:gd name="connsiteX3" fmla="*/ 263236 w 482211"/>
              <a:gd name="connsiteY3" fmla="*/ 9157858 h 9157858"/>
              <a:gd name="connsiteX4" fmla="*/ 0 w 482211"/>
              <a:gd name="connsiteY4" fmla="*/ 0 h 9157858"/>
              <a:gd name="connsiteX0" fmla="*/ 10908 w 493119"/>
              <a:gd name="connsiteY0" fmla="*/ 0 h 9157858"/>
              <a:gd name="connsiteX1" fmla="*/ 493119 w 493119"/>
              <a:gd name="connsiteY1" fmla="*/ 13858 h 9157858"/>
              <a:gd name="connsiteX2" fmla="*/ 493119 w 493119"/>
              <a:gd name="connsiteY2" fmla="*/ 9157858 h 9157858"/>
              <a:gd name="connsiteX3" fmla="*/ 274144 w 493119"/>
              <a:gd name="connsiteY3" fmla="*/ 9157858 h 9157858"/>
              <a:gd name="connsiteX4" fmla="*/ 10908 w 493119"/>
              <a:gd name="connsiteY4" fmla="*/ 0 h 9157858"/>
              <a:gd name="connsiteX0" fmla="*/ 12899 w 495110"/>
              <a:gd name="connsiteY0" fmla="*/ 0 h 9157858"/>
              <a:gd name="connsiteX1" fmla="*/ 495110 w 495110"/>
              <a:gd name="connsiteY1" fmla="*/ 13858 h 9157858"/>
              <a:gd name="connsiteX2" fmla="*/ 495110 w 495110"/>
              <a:gd name="connsiteY2" fmla="*/ 9157858 h 9157858"/>
              <a:gd name="connsiteX3" fmla="*/ 276135 w 495110"/>
              <a:gd name="connsiteY3" fmla="*/ 9157858 h 9157858"/>
              <a:gd name="connsiteX4" fmla="*/ 12899 w 495110"/>
              <a:gd name="connsiteY4" fmla="*/ 0 h 9157858"/>
              <a:gd name="connsiteX0" fmla="*/ 15028 w 497239"/>
              <a:gd name="connsiteY0" fmla="*/ 0 h 9157858"/>
              <a:gd name="connsiteX1" fmla="*/ 497239 w 497239"/>
              <a:gd name="connsiteY1" fmla="*/ 13858 h 9157858"/>
              <a:gd name="connsiteX2" fmla="*/ 497239 w 497239"/>
              <a:gd name="connsiteY2" fmla="*/ 9157858 h 9157858"/>
              <a:gd name="connsiteX3" fmla="*/ 278264 w 497239"/>
              <a:gd name="connsiteY3" fmla="*/ 9157858 h 9157858"/>
              <a:gd name="connsiteX4" fmla="*/ 15028 w 497239"/>
              <a:gd name="connsiteY4" fmla="*/ 0 h 9157858"/>
              <a:gd name="connsiteX0" fmla="*/ 15028 w 497239"/>
              <a:gd name="connsiteY0" fmla="*/ 0 h 9157858"/>
              <a:gd name="connsiteX1" fmla="*/ 401989 w 497239"/>
              <a:gd name="connsiteY1" fmla="*/ 13856 h 9157858"/>
              <a:gd name="connsiteX2" fmla="*/ 497239 w 497239"/>
              <a:gd name="connsiteY2" fmla="*/ 9157858 h 9157858"/>
              <a:gd name="connsiteX3" fmla="*/ 278264 w 497239"/>
              <a:gd name="connsiteY3" fmla="*/ 9157858 h 9157858"/>
              <a:gd name="connsiteX4" fmla="*/ 15028 w 497239"/>
              <a:gd name="connsiteY4" fmla="*/ 0 h 9157858"/>
              <a:gd name="connsiteX0" fmla="*/ 14406 w 506142"/>
              <a:gd name="connsiteY0" fmla="*/ 14717 h 9144002"/>
              <a:gd name="connsiteX1" fmla="*/ 410892 w 506142"/>
              <a:gd name="connsiteY1" fmla="*/ 0 h 9144002"/>
              <a:gd name="connsiteX2" fmla="*/ 506142 w 506142"/>
              <a:gd name="connsiteY2" fmla="*/ 9144002 h 9144002"/>
              <a:gd name="connsiteX3" fmla="*/ 287167 w 506142"/>
              <a:gd name="connsiteY3" fmla="*/ 9144002 h 9144002"/>
              <a:gd name="connsiteX4" fmla="*/ 14406 w 506142"/>
              <a:gd name="connsiteY4" fmla="*/ 14717 h 9144002"/>
              <a:gd name="connsiteX0" fmla="*/ 14406 w 506142"/>
              <a:gd name="connsiteY0" fmla="*/ 0 h 9148335"/>
              <a:gd name="connsiteX1" fmla="*/ 410892 w 506142"/>
              <a:gd name="connsiteY1" fmla="*/ 4333 h 9148335"/>
              <a:gd name="connsiteX2" fmla="*/ 506142 w 506142"/>
              <a:gd name="connsiteY2" fmla="*/ 9148335 h 9148335"/>
              <a:gd name="connsiteX3" fmla="*/ 287167 w 506142"/>
              <a:gd name="connsiteY3" fmla="*/ 9148335 h 9148335"/>
              <a:gd name="connsiteX4" fmla="*/ 14406 w 506142"/>
              <a:gd name="connsiteY4" fmla="*/ 0 h 9148335"/>
              <a:gd name="connsiteX0" fmla="*/ 14406 w 506142"/>
              <a:gd name="connsiteY0" fmla="*/ 5195 h 9153530"/>
              <a:gd name="connsiteX1" fmla="*/ 210867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210867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210867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163242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163242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142" h="9153530">
                <a:moveTo>
                  <a:pt x="14406" y="5195"/>
                </a:moveTo>
                <a:lnTo>
                  <a:pt x="163242" y="0"/>
                </a:lnTo>
                <a:cubicBezTo>
                  <a:pt x="90217" y="3937002"/>
                  <a:pt x="217217" y="5959478"/>
                  <a:pt x="506142" y="9153530"/>
                </a:cubicBezTo>
                <a:lnTo>
                  <a:pt x="287167" y="9153530"/>
                </a:lnTo>
                <a:cubicBezTo>
                  <a:pt x="113699" y="6043761"/>
                  <a:pt x="-50247" y="3029237"/>
                  <a:pt x="14406" y="5195"/>
                </a:cubicBezTo>
                <a:close/>
              </a:path>
            </a:pathLst>
          </a:custGeom>
          <a:solidFill>
            <a:srgbClr val="E88C2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8" name="Rectangle 11"/>
          <p:cNvSpPr/>
          <p:nvPr userDrawn="1"/>
        </p:nvSpPr>
        <p:spPr>
          <a:xfrm flipH="1">
            <a:off x="0" y="0"/>
            <a:ext cx="9144000" cy="1197139"/>
          </a:xfrm>
          <a:custGeom>
            <a:avLst/>
            <a:gdLst>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1197139 h 1197139"/>
              <a:gd name="connsiteX3" fmla="*/ 5888182 w 9144000"/>
              <a:gd name="connsiteY3" fmla="*/ 1177636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5888182 w 9144000"/>
              <a:gd name="connsiteY3" fmla="*/ 1177636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5888182 w 9144000"/>
              <a:gd name="connsiteY3" fmla="*/ 1177636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1197139 h 1197139"/>
              <a:gd name="connsiteX3" fmla="*/ 5320145 w 9144000"/>
              <a:gd name="connsiteY3" fmla="*/ 1191491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823067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823067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823067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30145 w 9144000"/>
              <a:gd name="connsiteY2" fmla="*/ 961612 h 1197139"/>
              <a:gd name="connsiteX3" fmla="*/ 0 w 9144000"/>
              <a:gd name="connsiteY3" fmla="*/ 1197139 h 1197139"/>
              <a:gd name="connsiteX4" fmla="*/ 0 w 9144000"/>
              <a:gd name="connsiteY4" fmla="*/ 0 h 1197139"/>
              <a:gd name="connsiteX0" fmla="*/ 0 w 9157855"/>
              <a:gd name="connsiteY0" fmla="*/ 0 h 1197139"/>
              <a:gd name="connsiteX1" fmla="*/ 9144000 w 9157855"/>
              <a:gd name="connsiteY1" fmla="*/ 0 h 1197139"/>
              <a:gd name="connsiteX2" fmla="*/ 9157855 w 9157855"/>
              <a:gd name="connsiteY2" fmla="*/ 961612 h 1197139"/>
              <a:gd name="connsiteX3" fmla="*/ 0 w 9157855"/>
              <a:gd name="connsiteY3" fmla="*/ 1197139 h 1197139"/>
              <a:gd name="connsiteX4" fmla="*/ 0 w 9157855"/>
              <a:gd name="connsiteY4" fmla="*/ 0 h 1197139"/>
              <a:gd name="connsiteX0" fmla="*/ 0 w 9144000"/>
              <a:gd name="connsiteY0" fmla="*/ 0 h 1197139"/>
              <a:gd name="connsiteX1" fmla="*/ 9144000 w 9144000"/>
              <a:gd name="connsiteY1" fmla="*/ 0 h 1197139"/>
              <a:gd name="connsiteX2" fmla="*/ 9138805 w 9144000"/>
              <a:gd name="connsiteY2" fmla="*/ 933037 h 1197139"/>
              <a:gd name="connsiteX3" fmla="*/ 0 w 9144000"/>
              <a:gd name="connsiteY3" fmla="*/ 1197139 h 1197139"/>
              <a:gd name="connsiteX4" fmla="*/ 0 w 9144000"/>
              <a:gd name="connsiteY4" fmla="*/ 0 h 11971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97139">
                <a:moveTo>
                  <a:pt x="0" y="0"/>
                </a:moveTo>
                <a:lnTo>
                  <a:pt x="9144000" y="0"/>
                </a:lnTo>
                <a:cubicBezTo>
                  <a:pt x="9142268" y="311012"/>
                  <a:pt x="9140537" y="622025"/>
                  <a:pt x="9138805" y="933037"/>
                </a:cubicBezTo>
                <a:cubicBezTo>
                  <a:pt x="5993824" y="946892"/>
                  <a:pt x="3061855" y="1017030"/>
                  <a:pt x="0" y="1197139"/>
                </a:cubicBezTo>
                <a:lnTo>
                  <a:pt x="0" y="0"/>
                </a:lnTo>
                <a:close/>
              </a:path>
            </a:pathLst>
          </a:custGeom>
          <a:solidFill>
            <a:srgbClr val="34457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344575"/>
              </a:solidFill>
            </a:endParaRPr>
          </a:p>
        </p:txBody>
      </p:sp>
      <p:sp>
        <p:nvSpPr>
          <p:cNvPr id="2" name="Title 1"/>
          <p:cNvSpPr>
            <a:spLocks noGrp="1"/>
          </p:cNvSpPr>
          <p:nvPr>
            <p:ph type="title"/>
          </p:nvPr>
        </p:nvSpPr>
        <p:spPr>
          <a:xfrm>
            <a:off x="457200" y="104588"/>
            <a:ext cx="8229600" cy="790441"/>
          </a:xfrm>
        </p:spPr>
        <p:txBody>
          <a:bodyPr>
            <a:normAutofit/>
          </a:bodyPr>
          <a:lstStyle>
            <a:lvl1pPr algn="ctr">
              <a:defRPr sz="4000">
                <a:solidFill>
                  <a:schemeClr val="bg1"/>
                </a:solidFill>
                <a:latin typeface="+mj-lt"/>
                <a:cs typeface="Helvetica"/>
              </a:defRPr>
            </a:lvl1pPr>
          </a:lstStyle>
          <a:p>
            <a:r>
              <a:rPr lang="en-US" dirty="0"/>
              <a:t>Click to edit Master title style</a:t>
            </a:r>
          </a:p>
        </p:txBody>
      </p:sp>
    </p:spTree>
    <p:extLst>
      <p:ext uri="{BB962C8B-B14F-4D97-AF65-F5344CB8AC3E}">
        <p14:creationId xmlns:p14="http://schemas.microsoft.com/office/powerpoint/2010/main" val="20682225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Overview_EP_Title and Content">
    <p:spTree>
      <p:nvGrpSpPr>
        <p:cNvPr id="1" name=""/>
        <p:cNvGrpSpPr/>
        <p:nvPr/>
      </p:nvGrpSpPr>
      <p:grpSpPr>
        <a:xfrm>
          <a:off x="0" y="0"/>
          <a:ext cx="0" cy="0"/>
          <a:chOff x="0" y="0"/>
          <a:chExt cx="0" cy="0"/>
        </a:xfrm>
      </p:grpSpPr>
      <p:sp>
        <p:nvSpPr>
          <p:cNvPr id="7" name="Rectangle 13"/>
          <p:cNvSpPr/>
          <p:nvPr userDrawn="1"/>
        </p:nvSpPr>
        <p:spPr>
          <a:xfrm rot="16200000" flipH="1">
            <a:off x="4323696" y="-3413723"/>
            <a:ext cx="506142" cy="9153530"/>
          </a:xfrm>
          <a:custGeom>
            <a:avLst/>
            <a:gdLst>
              <a:gd name="connsiteX0" fmla="*/ 0 w 218975"/>
              <a:gd name="connsiteY0" fmla="*/ 0 h 9144000"/>
              <a:gd name="connsiteX1" fmla="*/ 218975 w 218975"/>
              <a:gd name="connsiteY1" fmla="*/ 0 h 9144000"/>
              <a:gd name="connsiteX2" fmla="*/ 218975 w 218975"/>
              <a:gd name="connsiteY2" fmla="*/ 9144000 h 9144000"/>
              <a:gd name="connsiteX3" fmla="*/ 0 w 218975"/>
              <a:gd name="connsiteY3" fmla="*/ 9144000 h 9144000"/>
              <a:gd name="connsiteX4" fmla="*/ 0 w 218975"/>
              <a:gd name="connsiteY4" fmla="*/ 0 h 9144000"/>
              <a:gd name="connsiteX0" fmla="*/ 0 w 482211"/>
              <a:gd name="connsiteY0" fmla="*/ 0 h 9157858"/>
              <a:gd name="connsiteX1" fmla="*/ 482211 w 482211"/>
              <a:gd name="connsiteY1" fmla="*/ 13858 h 9157858"/>
              <a:gd name="connsiteX2" fmla="*/ 482211 w 482211"/>
              <a:gd name="connsiteY2" fmla="*/ 9157858 h 9157858"/>
              <a:gd name="connsiteX3" fmla="*/ 263236 w 482211"/>
              <a:gd name="connsiteY3" fmla="*/ 9157858 h 9157858"/>
              <a:gd name="connsiteX4" fmla="*/ 0 w 482211"/>
              <a:gd name="connsiteY4" fmla="*/ 0 h 9157858"/>
              <a:gd name="connsiteX0" fmla="*/ 10908 w 493119"/>
              <a:gd name="connsiteY0" fmla="*/ 0 h 9157858"/>
              <a:gd name="connsiteX1" fmla="*/ 493119 w 493119"/>
              <a:gd name="connsiteY1" fmla="*/ 13858 h 9157858"/>
              <a:gd name="connsiteX2" fmla="*/ 493119 w 493119"/>
              <a:gd name="connsiteY2" fmla="*/ 9157858 h 9157858"/>
              <a:gd name="connsiteX3" fmla="*/ 274144 w 493119"/>
              <a:gd name="connsiteY3" fmla="*/ 9157858 h 9157858"/>
              <a:gd name="connsiteX4" fmla="*/ 10908 w 493119"/>
              <a:gd name="connsiteY4" fmla="*/ 0 h 9157858"/>
              <a:gd name="connsiteX0" fmla="*/ 12899 w 495110"/>
              <a:gd name="connsiteY0" fmla="*/ 0 h 9157858"/>
              <a:gd name="connsiteX1" fmla="*/ 495110 w 495110"/>
              <a:gd name="connsiteY1" fmla="*/ 13858 h 9157858"/>
              <a:gd name="connsiteX2" fmla="*/ 495110 w 495110"/>
              <a:gd name="connsiteY2" fmla="*/ 9157858 h 9157858"/>
              <a:gd name="connsiteX3" fmla="*/ 276135 w 495110"/>
              <a:gd name="connsiteY3" fmla="*/ 9157858 h 9157858"/>
              <a:gd name="connsiteX4" fmla="*/ 12899 w 495110"/>
              <a:gd name="connsiteY4" fmla="*/ 0 h 9157858"/>
              <a:gd name="connsiteX0" fmla="*/ 15028 w 497239"/>
              <a:gd name="connsiteY0" fmla="*/ 0 h 9157858"/>
              <a:gd name="connsiteX1" fmla="*/ 497239 w 497239"/>
              <a:gd name="connsiteY1" fmla="*/ 13858 h 9157858"/>
              <a:gd name="connsiteX2" fmla="*/ 497239 w 497239"/>
              <a:gd name="connsiteY2" fmla="*/ 9157858 h 9157858"/>
              <a:gd name="connsiteX3" fmla="*/ 278264 w 497239"/>
              <a:gd name="connsiteY3" fmla="*/ 9157858 h 9157858"/>
              <a:gd name="connsiteX4" fmla="*/ 15028 w 497239"/>
              <a:gd name="connsiteY4" fmla="*/ 0 h 9157858"/>
              <a:gd name="connsiteX0" fmla="*/ 15028 w 497239"/>
              <a:gd name="connsiteY0" fmla="*/ 0 h 9157858"/>
              <a:gd name="connsiteX1" fmla="*/ 401989 w 497239"/>
              <a:gd name="connsiteY1" fmla="*/ 13856 h 9157858"/>
              <a:gd name="connsiteX2" fmla="*/ 497239 w 497239"/>
              <a:gd name="connsiteY2" fmla="*/ 9157858 h 9157858"/>
              <a:gd name="connsiteX3" fmla="*/ 278264 w 497239"/>
              <a:gd name="connsiteY3" fmla="*/ 9157858 h 9157858"/>
              <a:gd name="connsiteX4" fmla="*/ 15028 w 497239"/>
              <a:gd name="connsiteY4" fmla="*/ 0 h 9157858"/>
              <a:gd name="connsiteX0" fmla="*/ 14406 w 506142"/>
              <a:gd name="connsiteY0" fmla="*/ 14717 h 9144002"/>
              <a:gd name="connsiteX1" fmla="*/ 410892 w 506142"/>
              <a:gd name="connsiteY1" fmla="*/ 0 h 9144002"/>
              <a:gd name="connsiteX2" fmla="*/ 506142 w 506142"/>
              <a:gd name="connsiteY2" fmla="*/ 9144002 h 9144002"/>
              <a:gd name="connsiteX3" fmla="*/ 287167 w 506142"/>
              <a:gd name="connsiteY3" fmla="*/ 9144002 h 9144002"/>
              <a:gd name="connsiteX4" fmla="*/ 14406 w 506142"/>
              <a:gd name="connsiteY4" fmla="*/ 14717 h 9144002"/>
              <a:gd name="connsiteX0" fmla="*/ 14406 w 506142"/>
              <a:gd name="connsiteY0" fmla="*/ 0 h 9148335"/>
              <a:gd name="connsiteX1" fmla="*/ 410892 w 506142"/>
              <a:gd name="connsiteY1" fmla="*/ 4333 h 9148335"/>
              <a:gd name="connsiteX2" fmla="*/ 506142 w 506142"/>
              <a:gd name="connsiteY2" fmla="*/ 9148335 h 9148335"/>
              <a:gd name="connsiteX3" fmla="*/ 287167 w 506142"/>
              <a:gd name="connsiteY3" fmla="*/ 9148335 h 9148335"/>
              <a:gd name="connsiteX4" fmla="*/ 14406 w 506142"/>
              <a:gd name="connsiteY4" fmla="*/ 0 h 9148335"/>
              <a:gd name="connsiteX0" fmla="*/ 14406 w 506142"/>
              <a:gd name="connsiteY0" fmla="*/ 5195 h 9153530"/>
              <a:gd name="connsiteX1" fmla="*/ 210867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210867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210867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163242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163242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142" h="9153530">
                <a:moveTo>
                  <a:pt x="14406" y="5195"/>
                </a:moveTo>
                <a:lnTo>
                  <a:pt x="163242" y="0"/>
                </a:lnTo>
                <a:cubicBezTo>
                  <a:pt x="90217" y="3937002"/>
                  <a:pt x="217217" y="5959478"/>
                  <a:pt x="506142" y="9153530"/>
                </a:cubicBezTo>
                <a:lnTo>
                  <a:pt x="287167" y="9153530"/>
                </a:lnTo>
                <a:cubicBezTo>
                  <a:pt x="113699" y="6043761"/>
                  <a:pt x="-50247" y="3029237"/>
                  <a:pt x="14406" y="5195"/>
                </a:cubicBezTo>
                <a:close/>
              </a:path>
            </a:pathLst>
          </a:custGeom>
          <a:solidFill>
            <a:srgbClr val="E88C2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ectangle 11"/>
          <p:cNvSpPr/>
          <p:nvPr userDrawn="1"/>
        </p:nvSpPr>
        <p:spPr>
          <a:xfrm flipH="1">
            <a:off x="0" y="0"/>
            <a:ext cx="9144000" cy="1197139"/>
          </a:xfrm>
          <a:custGeom>
            <a:avLst/>
            <a:gdLst>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1197139 h 1197139"/>
              <a:gd name="connsiteX3" fmla="*/ 5888182 w 9144000"/>
              <a:gd name="connsiteY3" fmla="*/ 1177636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5888182 w 9144000"/>
              <a:gd name="connsiteY3" fmla="*/ 1177636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5888182 w 9144000"/>
              <a:gd name="connsiteY3" fmla="*/ 1177636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1197139 h 1197139"/>
              <a:gd name="connsiteX3" fmla="*/ 5320145 w 9144000"/>
              <a:gd name="connsiteY3" fmla="*/ 1191491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823067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823067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823067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30145 w 9144000"/>
              <a:gd name="connsiteY2" fmla="*/ 961612 h 1197139"/>
              <a:gd name="connsiteX3" fmla="*/ 0 w 9144000"/>
              <a:gd name="connsiteY3" fmla="*/ 1197139 h 1197139"/>
              <a:gd name="connsiteX4" fmla="*/ 0 w 9144000"/>
              <a:gd name="connsiteY4" fmla="*/ 0 h 1197139"/>
              <a:gd name="connsiteX0" fmla="*/ 0 w 9157855"/>
              <a:gd name="connsiteY0" fmla="*/ 0 h 1197139"/>
              <a:gd name="connsiteX1" fmla="*/ 9144000 w 9157855"/>
              <a:gd name="connsiteY1" fmla="*/ 0 h 1197139"/>
              <a:gd name="connsiteX2" fmla="*/ 9157855 w 9157855"/>
              <a:gd name="connsiteY2" fmla="*/ 961612 h 1197139"/>
              <a:gd name="connsiteX3" fmla="*/ 0 w 9157855"/>
              <a:gd name="connsiteY3" fmla="*/ 1197139 h 1197139"/>
              <a:gd name="connsiteX4" fmla="*/ 0 w 9157855"/>
              <a:gd name="connsiteY4" fmla="*/ 0 h 1197139"/>
              <a:gd name="connsiteX0" fmla="*/ 0 w 9144000"/>
              <a:gd name="connsiteY0" fmla="*/ 0 h 1197139"/>
              <a:gd name="connsiteX1" fmla="*/ 9144000 w 9144000"/>
              <a:gd name="connsiteY1" fmla="*/ 0 h 1197139"/>
              <a:gd name="connsiteX2" fmla="*/ 9138805 w 9144000"/>
              <a:gd name="connsiteY2" fmla="*/ 933037 h 1197139"/>
              <a:gd name="connsiteX3" fmla="*/ 0 w 9144000"/>
              <a:gd name="connsiteY3" fmla="*/ 1197139 h 1197139"/>
              <a:gd name="connsiteX4" fmla="*/ 0 w 9144000"/>
              <a:gd name="connsiteY4" fmla="*/ 0 h 11971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97139">
                <a:moveTo>
                  <a:pt x="0" y="0"/>
                </a:moveTo>
                <a:lnTo>
                  <a:pt x="9144000" y="0"/>
                </a:lnTo>
                <a:cubicBezTo>
                  <a:pt x="9142268" y="311012"/>
                  <a:pt x="9140537" y="622025"/>
                  <a:pt x="9138805" y="933037"/>
                </a:cubicBezTo>
                <a:cubicBezTo>
                  <a:pt x="5993824" y="946892"/>
                  <a:pt x="3061855" y="1017030"/>
                  <a:pt x="0" y="1197139"/>
                </a:cubicBezTo>
                <a:lnTo>
                  <a:pt x="0" y="0"/>
                </a:lnTo>
                <a:close/>
              </a:path>
            </a:pathLst>
          </a:custGeom>
          <a:solidFill>
            <a:srgbClr val="34457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344575"/>
              </a:solidFill>
            </a:endParaRPr>
          </a:p>
        </p:txBody>
      </p:sp>
      <p:sp>
        <p:nvSpPr>
          <p:cNvPr id="2" name="Title 1"/>
          <p:cNvSpPr>
            <a:spLocks noGrp="1"/>
          </p:cNvSpPr>
          <p:nvPr>
            <p:ph type="title"/>
          </p:nvPr>
        </p:nvSpPr>
        <p:spPr>
          <a:xfrm>
            <a:off x="457200" y="104588"/>
            <a:ext cx="7798279" cy="790441"/>
          </a:xfrm>
        </p:spPr>
        <p:txBody>
          <a:bodyPr>
            <a:normAutofit/>
          </a:bodyPr>
          <a:lstStyle>
            <a:lvl1pPr algn="l">
              <a:defRPr sz="3600">
                <a:solidFill>
                  <a:schemeClr val="bg1"/>
                </a:solidFill>
                <a:latin typeface="+mj-lt"/>
                <a:cs typeface="Helvetica"/>
              </a:defRPr>
            </a:lvl1pPr>
          </a:lstStyle>
          <a:p>
            <a:r>
              <a:rPr lang="en-US" dirty="0"/>
              <a:t>Click to edit Master title style</a:t>
            </a:r>
          </a:p>
        </p:txBody>
      </p:sp>
      <p:sp>
        <p:nvSpPr>
          <p:cNvPr id="9" name="Content Placeholder 2"/>
          <p:cNvSpPr>
            <a:spLocks noGrp="1"/>
          </p:cNvSpPr>
          <p:nvPr>
            <p:ph idx="1" hasCustomPrompt="1"/>
          </p:nvPr>
        </p:nvSpPr>
        <p:spPr>
          <a:xfrm>
            <a:off x="457200" y="1417638"/>
            <a:ext cx="8229600" cy="4938712"/>
          </a:xfrm>
        </p:spPr>
        <p:txBody>
          <a:bodyPr/>
          <a:lstStyle>
            <a:lvl1pPr marL="457200" indent="-457200">
              <a:lnSpc>
                <a:spcPct val="120000"/>
              </a:lnSpc>
              <a:buFont typeface="Arial" panose="020B0604020202020204" pitchFamily="34" charset="0"/>
              <a:buChar char="•"/>
              <a:defRPr sz="2800" b="0" baseline="0">
                <a:solidFill>
                  <a:srgbClr val="344575"/>
                </a:solidFill>
                <a:latin typeface="+mn-lt"/>
              </a:defRPr>
            </a:lvl1pPr>
            <a:lvl2pPr>
              <a:lnSpc>
                <a:spcPct val="120000"/>
              </a:lnSpc>
              <a:defRPr baseline="0">
                <a:solidFill>
                  <a:srgbClr val="344575"/>
                </a:solidFill>
                <a:latin typeface="+mn-lt"/>
              </a:defRPr>
            </a:lvl2pPr>
            <a:lvl3pPr>
              <a:lnSpc>
                <a:spcPct val="120000"/>
              </a:lnSpc>
              <a:defRPr baseline="0">
                <a:solidFill>
                  <a:srgbClr val="344575"/>
                </a:solidFill>
                <a:latin typeface="+mn-lt"/>
              </a:defRPr>
            </a:lvl3pPr>
            <a:lvl4pPr>
              <a:lnSpc>
                <a:spcPct val="120000"/>
              </a:lnSpc>
              <a:defRPr>
                <a:solidFill>
                  <a:srgbClr val="344575"/>
                </a:solidFill>
                <a:latin typeface="+mn-lt"/>
              </a:defRPr>
            </a:lvl4pPr>
            <a:lvl5pPr>
              <a:lnSpc>
                <a:spcPct val="100000"/>
              </a:lnSpc>
              <a:defRPr>
                <a:solidFill>
                  <a:srgbClr val="344575"/>
                </a:solidFill>
                <a:latin typeface="+mn-lt"/>
              </a:defRPr>
            </a:lvl5pPr>
          </a:lstStyle>
          <a:p>
            <a:pPr lvl="0"/>
            <a:r>
              <a:rPr lang="en-US" dirty="0"/>
              <a:t>Changes to LEED 2009</a:t>
            </a:r>
          </a:p>
          <a:p>
            <a:pPr lvl="0"/>
            <a:r>
              <a:rPr lang="en-US" dirty="0"/>
              <a:t>Titles from Details from Reference Guide (if any)</a:t>
            </a:r>
          </a:p>
          <a:p>
            <a:pPr lvl="1"/>
            <a:r>
              <a:rPr lang="en-US" dirty="0"/>
              <a:t>Details from Reference Guide</a:t>
            </a:r>
          </a:p>
          <a:p>
            <a:pPr lvl="1"/>
            <a:r>
              <a:rPr lang="en-US" dirty="0"/>
              <a:t>Details from Reference Guide</a:t>
            </a:r>
          </a:p>
          <a:p>
            <a:pPr lvl="2"/>
            <a:r>
              <a:rPr lang="en-US" dirty="0"/>
              <a:t>Sub-Bulleted Details from Reference Guide</a:t>
            </a:r>
          </a:p>
          <a:p>
            <a:pPr lvl="3"/>
            <a:r>
              <a:rPr lang="en-US" dirty="0"/>
              <a:t>Fourth level</a:t>
            </a:r>
          </a:p>
          <a:p>
            <a:pPr lvl="4"/>
            <a:r>
              <a:rPr lang="en-US" dirty="0"/>
              <a:t>Fifth level</a:t>
            </a:r>
          </a:p>
        </p:txBody>
      </p:sp>
      <p:sp>
        <p:nvSpPr>
          <p:cNvPr id="10" name="10-Point Star 8"/>
          <p:cNvSpPr>
            <a:spLocks/>
          </p:cNvSpPr>
          <p:nvPr userDrawn="1"/>
        </p:nvSpPr>
        <p:spPr bwMode="auto">
          <a:xfrm>
            <a:off x="8305800" y="152400"/>
            <a:ext cx="685800" cy="685800"/>
          </a:xfrm>
          <a:custGeom>
            <a:avLst/>
            <a:gdLst>
              <a:gd name="T0" fmla="*/ -1 w 685800"/>
              <a:gd name="T1" fmla="*/ 236937 h 685800"/>
              <a:gd name="T2" fmla="*/ 94772 w 685800"/>
              <a:gd name="T3" fmla="*/ 171447 h 685800"/>
              <a:gd name="T4" fmla="*/ 130975 w 685800"/>
              <a:gd name="T5" fmla="*/ 65487 h 685800"/>
              <a:gd name="T6" fmla="*/ 248123 w 685800"/>
              <a:gd name="T7" fmla="*/ 65484 h 685800"/>
              <a:gd name="T8" fmla="*/ 342900 w 685800"/>
              <a:gd name="T9" fmla="*/ 0 h 685800"/>
              <a:gd name="T10" fmla="*/ 437677 w 685800"/>
              <a:gd name="T11" fmla="*/ 65484 h 685800"/>
              <a:gd name="T12" fmla="*/ 554825 w 685800"/>
              <a:gd name="T13" fmla="*/ 65487 h 685800"/>
              <a:gd name="T14" fmla="*/ 591028 w 685800"/>
              <a:gd name="T15" fmla="*/ 171447 h 685800"/>
              <a:gd name="T16" fmla="*/ 685801 w 685800"/>
              <a:gd name="T17" fmla="*/ 236937 h 685800"/>
              <a:gd name="T18" fmla="*/ 649602 w 685800"/>
              <a:gd name="T19" fmla="*/ 342900 h 685800"/>
              <a:gd name="T20" fmla="*/ 685801 w 685800"/>
              <a:gd name="T21" fmla="*/ 448863 h 685800"/>
              <a:gd name="T22" fmla="*/ 591028 w 685800"/>
              <a:gd name="T23" fmla="*/ 514353 h 685800"/>
              <a:gd name="T24" fmla="*/ 554825 w 685800"/>
              <a:gd name="T25" fmla="*/ 620313 h 685800"/>
              <a:gd name="T26" fmla="*/ 437677 w 685800"/>
              <a:gd name="T27" fmla="*/ 620316 h 685800"/>
              <a:gd name="T28" fmla="*/ 342900 w 685800"/>
              <a:gd name="T29" fmla="*/ 685800 h 685800"/>
              <a:gd name="T30" fmla="*/ 248123 w 685800"/>
              <a:gd name="T31" fmla="*/ 620316 h 685800"/>
              <a:gd name="T32" fmla="*/ 130975 w 685800"/>
              <a:gd name="T33" fmla="*/ 620313 h 685800"/>
              <a:gd name="T34" fmla="*/ 94772 w 685800"/>
              <a:gd name="T35" fmla="*/ 514353 h 685800"/>
              <a:gd name="T36" fmla="*/ -1 w 685800"/>
              <a:gd name="T37" fmla="*/ 448863 h 685800"/>
              <a:gd name="T38" fmla="*/ 36198 w 685800"/>
              <a:gd name="T39" fmla="*/ 342900 h 685800"/>
              <a:gd name="T40" fmla="*/ -1 w 685800"/>
              <a:gd name="T41" fmla="*/ 236937 h 6858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85800"/>
              <a:gd name="T64" fmla="*/ 0 h 685800"/>
              <a:gd name="T65" fmla="*/ 685800 w 685800"/>
              <a:gd name="T66" fmla="*/ 685800 h 68580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85800" h="685800">
                <a:moveTo>
                  <a:pt x="-1" y="236937"/>
                </a:moveTo>
                <a:lnTo>
                  <a:pt x="94772" y="171447"/>
                </a:lnTo>
                <a:lnTo>
                  <a:pt x="130975" y="65487"/>
                </a:lnTo>
                <a:lnTo>
                  <a:pt x="248123" y="65484"/>
                </a:lnTo>
                <a:lnTo>
                  <a:pt x="342900" y="0"/>
                </a:lnTo>
                <a:lnTo>
                  <a:pt x="437677" y="65484"/>
                </a:lnTo>
                <a:lnTo>
                  <a:pt x="554825" y="65487"/>
                </a:lnTo>
                <a:lnTo>
                  <a:pt x="591028" y="171447"/>
                </a:lnTo>
                <a:lnTo>
                  <a:pt x="685801" y="236937"/>
                </a:lnTo>
                <a:lnTo>
                  <a:pt x="649602" y="342900"/>
                </a:lnTo>
                <a:lnTo>
                  <a:pt x="685801" y="448863"/>
                </a:lnTo>
                <a:lnTo>
                  <a:pt x="591028" y="514353"/>
                </a:lnTo>
                <a:lnTo>
                  <a:pt x="554825" y="620313"/>
                </a:lnTo>
                <a:lnTo>
                  <a:pt x="437677" y="620316"/>
                </a:lnTo>
                <a:lnTo>
                  <a:pt x="342900" y="685800"/>
                </a:lnTo>
                <a:lnTo>
                  <a:pt x="248123" y="620316"/>
                </a:lnTo>
                <a:lnTo>
                  <a:pt x="130975" y="620313"/>
                </a:lnTo>
                <a:lnTo>
                  <a:pt x="94772" y="514353"/>
                </a:lnTo>
                <a:lnTo>
                  <a:pt x="-1" y="448863"/>
                </a:lnTo>
                <a:lnTo>
                  <a:pt x="36198" y="342900"/>
                </a:lnTo>
                <a:lnTo>
                  <a:pt x="-1" y="236937"/>
                </a:lnTo>
                <a:close/>
              </a:path>
            </a:pathLst>
          </a:custGeom>
          <a:gradFill rotWithShape="1">
            <a:gsLst>
              <a:gs pos="0">
                <a:srgbClr val="FFB977"/>
              </a:gs>
              <a:gs pos="100000">
                <a:srgbClr val="FF932B"/>
              </a:gs>
            </a:gsLst>
            <a:lin ang="5400000"/>
          </a:gradFill>
          <a:ln w="9525">
            <a:solidFill>
              <a:srgbClr val="F69240"/>
            </a:solidFill>
            <a:miter lim="800000"/>
            <a:headEnd/>
            <a:tailEnd/>
          </a:ln>
          <a:effectLst>
            <a:outerShdw blurRad="40000" dist="23000" dir="5400000" rotWithShape="0">
              <a:srgbClr val="808080">
                <a:alpha val="34999"/>
              </a:srgbClr>
            </a:outerShdw>
          </a:effectLst>
        </p:spPr>
        <p:txBody>
          <a:bodyPr anchor="ctr"/>
          <a:lstStyle/>
          <a:p>
            <a:pPr algn="ctr">
              <a:defRPr/>
            </a:pPr>
            <a:r>
              <a:rPr lang="en-US" dirty="0">
                <a:solidFill>
                  <a:schemeClr val="lt1"/>
                </a:solidFill>
                <a:latin typeface="+mn-lt"/>
                <a:ea typeface="+mn-ea"/>
              </a:rPr>
              <a:t>EP</a:t>
            </a:r>
          </a:p>
        </p:txBody>
      </p:sp>
    </p:spTree>
    <p:extLst>
      <p:ext uri="{BB962C8B-B14F-4D97-AF65-F5344CB8AC3E}">
        <p14:creationId xmlns:p14="http://schemas.microsoft.com/office/powerpoint/2010/main" val="36954635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6824" y="3230533"/>
            <a:ext cx="8098122" cy="1177116"/>
          </a:xfrm>
        </p:spPr>
        <p:txBody>
          <a:bodyPr>
            <a:noAutofit/>
          </a:bodyPr>
          <a:lstStyle>
            <a:lvl1pPr algn="r">
              <a:defRPr sz="4400" b="1">
                <a:solidFill>
                  <a:srgbClr val="344575"/>
                </a:solidFill>
                <a:latin typeface="+mj-lt"/>
                <a:cs typeface="Helvetica"/>
              </a:defRPr>
            </a:lvl1pPr>
          </a:lstStyle>
          <a:p>
            <a:r>
              <a:rPr lang="en-US" dirty="0"/>
              <a:t>Click to edit Master title style</a:t>
            </a:r>
          </a:p>
        </p:txBody>
      </p:sp>
      <p:sp>
        <p:nvSpPr>
          <p:cNvPr id="3" name="Subtitle 2"/>
          <p:cNvSpPr>
            <a:spLocks noGrp="1"/>
          </p:cNvSpPr>
          <p:nvPr>
            <p:ph type="subTitle" idx="1"/>
          </p:nvPr>
        </p:nvSpPr>
        <p:spPr>
          <a:xfrm>
            <a:off x="2504146" y="2739091"/>
            <a:ext cx="6400800" cy="700616"/>
          </a:xfrm>
        </p:spPr>
        <p:txBody>
          <a:bodyPr>
            <a:normAutofit/>
          </a:bodyPr>
          <a:lstStyle>
            <a:lvl1pPr marL="0" indent="0" algn="r">
              <a:buNone/>
              <a:defRPr sz="2800">
                <a:solidFill>
                  <a:srgbClr val="344575"/>
                </a:solidFill>
                <a:latin typeface="+mj-lt"/>
                <a:cs typeface="Helvetic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38000268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Rectangle 13"/>
          <p:cNvSpPr/>
          <p:nvPr userDrawn="1"/>
        </p:nvSpPr>
        <p:spPr>
          <a:xfrm rot="16200000" flipH="1">
            <a:off x="4323696" y="-3413723"/>
            <a:ext cx="506142" cy="9153530"/>
          </a:xfrm>
          <a:custGeom>
            <a:avLst/>
            <a:gdLst>
              <a:gd name="connsiteX0" fmla="*/ 0 w 218975"/>
              <a:gd name="connsiteY0" fmla="*/ 0 h 9144000"/>
              <a:gd name="connsiteX1" fmla="*/ 218975 w 218975"/>
              <a:gd name="connsiteY1" fmla="*/ 0 h 9144000"/>
              <a:gd name="connsiteX2" fmla="*/ 218975 w 218975"/>
              <a:gd name="connsiteY2" fmla="*/ 9144000 h 9144000"/>
              <a:gd name="connsiteX3" fmla="*/ 0 w 218975"/>
              <a:gd name="connsiteY3" fmla="*/ 9144000 h 9144000"/>
              <a:gd name="connsiteX4" fmla="*/ 0 w 218975"/>
              <a:gd name="connsiteY4" fmla="*/ 0 h 9144000"/>
              <a:gd name="connsiteX0" fmla="*/ 0 w 482211"/>
              <a:gd name="connsiteY0" fmla="*/ 0 h 9157858"/>
              <a:gd name="connsiteX1" fmla="*/ 482211 w 482211"/>
              <a:gd name="connsiteY1" fmla="*/ 13858 h 9157858"/>
              <a:gd name="connsiteX2" fmla="*/ 482211 w 482211"/>
              <a:gd name="connsiteY2" fmla="*/ 9157858 h 9157858"/>
              <a:gd name="connsiteX3" fmla="*/ 263236 w 482211"/>
              <a:gd name="connsiteY3" fmla="*/ 9157858 h 9157858"/>
              <a:gd name="connsiteX4" fmla="*/ 0 w 482211"/>
              <a:gd name="connsiteY4" fmla="*/ 0 h 9157858"/>
              <a:gd name="connsiteX0" fmla="*/ 10908 w 493119"/>
              <a:gd name="connsiteY0" fmla="*/ 0 h 9157858"/>
              <a:gd name="connsiteX1" fmla="*/ 493119 w 493119"/>
              <a:gd name="connsiteY1" fmla="*/ 13858 h 9157858"/>
              <a:gd name="connsiteX2" fmla="*/ 493119 w 493119"/>
              <a:gd name="connsiteY2" fmla="*/ 9157858 h 9157858"/>
              <a:gd name="connsiteX3" fmla="*/ 274144 w 493119"/>
              <a:gd name="connsiteY3" fmla="*/ 9157858 h 9157858"/>
              <a:gd name="connsiteX4" fmla="*/ 10908 w 493119"/>
              <a:gd name="connsiteY4" fmla="*/ 0 h 9157858"/>
              <a:gd name="connsiteX0" fmla="*/ 12899 w 495110"/>
              <a:gd name="connsiteY0" fmla="*/ 0 h 9157858"/>
              <a:gd name="connsiteX1" fmla="*/ 495110 w 495110"/>
              <a:gd name="connsiteY1" fmla="*/ 13858 h 9157858"/>
              <a:gd name="connsiteX2" fmla="*/ 495110 w 495110"/>
              <a:gd name="connsiteY2" fmla="*/ 9157858 h 9157858"/>
              <a:gd name="connsiteX3" fmla="*/ 276135 w 495110"/>
              <a:gd name="connsiteY3" fmla="*/ 9157858 h 9157858"/>
              <a:gd name="connsiteX4" fmla="*/ 12899 w 495110"/>
              <a:gd name="connsiteY4" fmla="*/ 0 h 9157858"/>
              <a:gd name="connsiteX0" fmla="*/ 15028 w 497239"/>
              <a:gd name="connsiteY0" fmla="*/ 0 h 9157858"/>
              <a:gd name="connsiteX1" fmla="*/ 497239 w 497239"/>
              <a:gd name="connsiteY1" fmla="*/ 13858 h 9157858"/>
              <a:gd name="connsiteX2" fmla="*/ 497239 w 497239"/>
              <a:gd name="connsiteY2" fmla="*/ 9157858 h 9157858"/>
              <a:gd name="connsiteX3" fmla="*/ 278264 w 497239"/>
              <a:gd name="connsiteY3" fmla="*/ 9157858 h 9157858"/>
              <a:gd name="connsiteX4" fmla="*/ 15028 w 497239"/>
              <a:gd name="connsiteY4" fmla="*/ 0 h 9157858"/>
              <a:gd name="connsiteX0" fmla="*/ 15028 w 497239"/>
              <a:gd name="connsiteY0" fmla="*/ 0 h 9157858"/>
              <a:gd name="connsiteX1" fmla="*/ 401989 w 497239"/>
              <a:gd name="connsiteY1" fmla="*/ 13856 h 9157858"/>
              <a:gd name="connsiteX2" fmla="*/ 497239 w 497239"/>
              <a:gd name="connsiteY2" fmla="*/ 9157858 h 9157858"/>
              <a:gd name="connsiteX3" fmla="*/ 278264 w 497239"/>
              <a:gd name="connsiteY3" fmla="*/ 9157858 h 9157858"/>
              <a:gd name="connsiteX4" fmla="*/ 15028 w 497239"/>
              <a:gd name="connsiteY4" fmla="*/ 0 h 9157858"/>
              <a:gd name="connsiteX0" fmla="*/ 14406 w 506142"/>
              <a:gd name="connsiteY0" fmla="*/ 14717 h 9144002"/>
              <a:gd name="connsiteX1" fmla="*/ 410892 w 506142"/>
              <a:gd name="connsiteY1" fmla="*/ 0 h 9144002"/>
              <a:gd name="connsiteX2" fmla="*/ 506142 w 506142"/>
              <a:gd name="connsiteY2" fmla="*/ 9144002 h 9144002"/>
              <a:gd name="connsiteX3" fmla="*/ 287167 w 506142"/>
              <a:gd name="connsiteY3" fmla="*/ 9144002 h 9144002"/>
              <a:gd name="connsiteX4" fmla="*/ 14406 w 506142"/>
              <a:gd name="connsiteY4" fmla="*/ 14717 h 9144002"/>
              <a:gd name="connsiteX0" fmla="*/ 14406 w 506142"/>
              <a:gd name="connsiteY0" fmla="*/ 0 h 9148335"/>
              <a:gd name="connsiteX1" fmla="*/ 410892 w 506142"/>
              <a:gd name="connsiteY1" fmla="*/ 4333 h 9148335"/>
              <a:gd name="connsiteX2" fmla="*/ 506142 w 506142"/>
              <a:gd name="connsiteY2" fmla="*/ 9148335 h 9148335"/>
              <a:gd name="connsiteX3" fmla="*/ 287167 w 506142"/>
              <a:gd name="connsiteY3" fmla="*/ 9148335 h 9148335"/>
              <a:gd name="connsiteX4" fmla="*/ 14406 w 506142"/>
              <a:gd name="connsiteY4" fmla="*/ 0 h 9148335"/>
              <a:gd name="connsiteX0" fmla="*/ 14406 w 506142"/>
              <a:gd name="connsiteY0" fmla="*/ 5195 h 9153530"/>
              <a:gd name="connsiteX1" fmla="*/ 210867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210867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210867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163242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 name="connsiteX0" fmla="*/ 14406 w 506142"/>
              <a:gd name="connsiteY0" fmla="*/ 5195 h 9153530"/>
              <a:gd name="connsiteX1" fmla="*/ 163242 w 506142"/>
              <a:gd name="connsiteY1" fmla="*/ 0 h 9153530"/>
              <a:gd name="connsiteX2" fmla="*/ 506142 w 506142"/>
              <a:gd name="connsiteY2" fmla="*/ 9153530 h 9153530"/>
              <a:gd name="connsiteX3" fmla="*/ 287167 w 506142"/>
              <a:gd name="connsiteY3" fmla="*/ 9153530 h 9153530"/>
              <a:gd name="connsiteX4" fmla="*/ 14406 w 506142"/>
              <a:gd name="connsiteY4" fmla="*/ 5195 h 9153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142" h="9153530">
                <a:moveTo>
                  <a:pt x="14406" y="5195"/>
                </a:moveTo>
                <a:lnTo>
                  <a:pt x="163242" y="0"/>
                </a:lnTo>
                <a:cubicBezTo>
                  <a:pt x="90217" y="3937002"/>
                  <a:pt x="217217" y="5959478"/>
                  <a:pt x="506142" y="9153530"/>
                </a:cubicBezTo>
                <a:lnTo>
                  <a:pt x="287167" y="9153530"/>
                </a:lnTo>
                <a:cubicBezTo>
                  <a:pt x="113699" y="6043761"/>
                  <a:pt x="-50247" y="3029237"/>
                  <a:pt x="14406" y="5195"/>
                </a:cubicBezTo>
                <a:close/>
              </a:path>
            </a:pathLst>
          </a:custGeom>
          <a:solidFill>
            <a:srgbClr val="E88C2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8" name="Rectangle 11"/>
          <p:cNvSpPr/>
          <p:nvPr userDrawn="1"/>
        </p:nvSpPr>
        <p:spPr>
          <a:xfrm flipH="1">
            <a:off x="0" y="0"/>
            <a:ext cx="9144000" cy="1197139"/>
          </a:xfrm>
          <a:custGeom>
            <a:avLst/>
            <a:gdLst>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1197139 h 1197139"/>
              <a:gd name="connsiteX3" fmla="*/ 5888182 w 9144000"/>
              <a:gd name="connsiteY3" fmla="*/ 1177636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5888182 w 9144000"/>
              <a:gd name="connsiteY3" fmla="*/ 1177636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5888182 w 9144000"/>
              <a:gd name="connsiteY3" fmla="*/ 1177636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1197139 h 1197139"/>
              <a:gd name="connsiteX3" fmla="*/ 5320145 w 9144000"/>
              <a:gd name="connsiteY3" fmla="*/ 1191491 h 1197139"/>
              <a:gd name="connsiteX4" fmla="*/ 0 w 9144000"/>
              <a:gd name="connsiteY4" fmla="*/ 1197139 h 1197139"/>
              <a:gd name="connsiteX5" fmla="*/ 0 w 9144000"/>
              <a:gd name="connsiteY5" fmla="*/ 0 h 1197139"/>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1197139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823067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823067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44000 w 9144000"/>
              <a:gd name="connsiteY2" fmla="*/ 823067 h 1197139"/>
              <a:gd name="connsiteX3" fmla="*/ 0 w 9144000"/>
              <a:gd name="connsiteY3" fmla="*/ 1197139 h 1197139"/>
              <a:gd name="connsiteX4" fmla="*/ 0 w 9144000"/>
              <a:gd name="connsiteY4" fmla="*/ 0 h 1197139"/>
              <a:gd name="connsiteX0" fmla="*/ 0 w 9144000"/>
              <a:gd name="connsiteY0" fmla="*/ 0 h 1197139"/>
              <a:gd name="connsiteX1" fmla="*/ 9144000 w 9144000"/>
              <a:gd name="connsiteY1" fmla="*/ 0 h 1197139"/>
              <a:gd name="connsiteX2" fmla="*/ 9130145 w 9144000"/>
              <a:gd name="connsiteY2" fmla="*/ 961612 h 1197139"/>
              <a:gd name="connsiteX3" fmla="*/ 0 w 9144000"/>
              <a:gd name="connsiteY3" fmla="*/ 1197139 h 1197139"/>
              <a:gd name="connsiteX4" fmla="*/ 0 w 9144000"/>
              <a:gd name="connsiteY4" fmla="*/ 0 h 1197139"/>
              <a:gd name="connsiteX0" fmla="*/ 0 w 9157855"/>
              <a:gd name="connsiteY0" fmla="*/ 0 h 1197139"/>
              <a:gd name="connsiteX1" fmla="*/ 9144000 w 9157855"/>
              <a:gd name="connsiteY1" fmla="*/ 0 h 1197139"/>
              <a:gd name="connsiteX2" fmla="*/ 9157855 w 9157855"/>
              <a:gd name="connsiteY2" fmla="*/ 961612 h 1197139"/>
              <a:gd name="connsiteX3" fmla="*/ 0 w 9157855"/>
              <a:gd name="connsiteY3" fmla="*/ 1197139 h 1197139"/>
              <a:gd name="connsiteX4" fmla="*/ 0 w 9157855"/>
              <a:gd name="connsiteY4" fmla="*/ 0 h 1197139"/>
              <a:gd name="connsiteX0" fmla="*/ 0 w 9144000"/>
              <a:gd name="connsiteY0" fmla="*/ 0 h 1197139"/>
              <a:gd name="connsiteX1" fmla="*/ 9144000 w 9144000"/>
              <a:gd name="connsiteY1" fmla="*/ 0 h 1197139"/>
              <a:gd name="connsiteX2" fmla="*/ 9138805 w 9144000"/>
              <a:gd name="connsiteY2" fmla="*/ 933037 h 1197139"/>
              <a:gd name="connsiteX3" fmla="*/ 0 w 9144000"/>
              <a:gd name="connsiteY3" fmla="*/ 1197139 h 1197139"/>
              <a:gd name="connsiteX4" fmla="*/ 0 w 9144000"/>
              <a:gd name="connsiteY4" fmla="*/ 0 h 11971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97139">
                <a:moveTo>
                  <a:pt x="0" y="0"/>
                </a:moveTo>
                <a:lnTo>
                  <a:pt x="9144000" y="0"/>
                </a:lnTo>
                <a:cubicBezTo>
                  <a:pt x="9142268" y="311012"/>
                  <a:pt x="9140537" y="622025"/>
                  <a:pt x="9138805" y="933037"/>
                </a:cubicBezTo>
                <a:cubicBezTo>
                  <a:pt x="5993824" y="946892"/>
                  <a:pt x="3061855" y="1017030"/>
                  <a:pt x="0" y="1197139"/>
                </a:cubicBezTo>
                <a:lnTo>
                  <a:pt x="0" y="0"/>
                </a:lnTo>
                <a:close/>
              </a:path>
            </a:pathLst>
          </a:custGeom>
          <a:solidFill>
            <a:srgbClr val="34457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344575"/>
              </a:solidFill>
            </a:endParaRPr>
          </a:p>
        </p:txBody>
      </p:sp>
      <p:sp>
        <p:nvSpPr>
          <p:cNvPr id="2" name="Title 1"/>
          <p:cNvSpPr>
            <a:spLocks noGrp="1"/>
          </p:cNvSpPr>
          <p:nvPr>
            <p:ph type="title"/>
          </p:nvPr>
        </p:nvSpPr>
        <p:spPr>
          <a:xfrm>
            <a:off x="457200" y="104588"/>
            <a:ext cx="8229600" cy="790441"/>
          </a:xfrm>
        </p:spPr>
        <p:txBody>
          <a:bodyPr>
            <a:normAutofit/>
          </a:bodyPr>
          <a:lstStyle>
            <a:lvl1pPr algn="l">
              <a:defRPr sz="4000">
                <a:solidFill>
                  <a:schemeClr val="bg1"/>
                </a:solidFill>
                <a:latin typeface="+mj-lt"/>
                <a:cs typeface="Helvetica"/>
              </a:defRPr>
            </a:lvl1pPr>
          </a:lstStyle>
          <a:p>
            <a:r>
              <a:rPr lang="en-US" dirty="0"/>
              <a:t>Click to edit Master title style</a:t>
            </a:r>
          </a:p>
        </p:txBody>
      </p:sp>
      <p:sp>
        <p:nvSpPr>
          <p:cNvPr id="9" name="Content Placeholder 2"/>
          <p:cNvSpPr>
            <a:spLocks noGrp="1"/>
          </p:cNvSpPr>
          <p:nvPr>
            <p:ph idx="1"/>
          </p:nvPr>
        </p:nvSpPr>
        <p:spPr>
          <a:xfrm>
            <a:off x="457200" y="1417638"/>
            <a:ext cx="8229600" cy="4938712"/>
          </a:xfrm>
        </p:spPr>
        <p:txBody>
          <a:bodyPr/>
          <a:lstStyle>
            <a:lvl1pPr>
              <a:lnSpc>
                <a:spcPct val="120000"/>
              </a:lnSpc>
              <a:defRPr>
                <a:solidFill>
                  <a:srgbClr val="344575"/>
                </a:solidFill>
                <a:latin typeface="+mn-lt"/>
              </a:defRPr>
            </a:lvl1pPr>
            <a:lvl2pPr>
              <a:lnSpc>
                <a:spcPct val="120000"/>
              </a:lnSpc>
              <a:defRPr>
                <a:solidFill>
                  <a:srgbClr val="344575"/>
                </a:solidFill>
                <a:latin typeface="+mn-lt"/>
              </a:defRPr>
            </a:lvl2pPr>
            <a:lvl3pPr>
              <a:lnSpc>
                <a:spcPct val="120000"/>
              </a:lnSpc>
              <a:defRPr>
                <a:solidFill>
                  <a:srgbClr val="344575"/>
                </a:solidFill>
                <a:latin typeface="+mn-lt"/>
              </a:defRPr>
            </a:lvl3pPr>
            <a:lvl4pPr>
              <a:lnSpc>
                <a:spcPct val="120000"/>
              </a:lnSpc>
              <a:defRPr>
                <a:solidFill>
                  <a:srgbClr val="344575"/>
                </a:solidFill>
                <a:latin typeface="+mn-lt"/>
              </a:defRPr>
            </a:lvl4pPr>
            <a:lvl5pPr>
              <a:lnSpc>
                <a:spcPct val="120000"/>
              </a:lnSpc>
              <a:defRPr>
                <a:solidFill>
                  <a:srgbClr val="344575"/>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447226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10.xml"/><Relationship Id="rId7"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417638"/>
            <a:ext cx="8229600" cy="493871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3" name="Picture 12" descr="everblue-logo-registered.jpg"/>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7597931" y="6413256"/>
            <a:ext cx="1398152" cy="308219"/>
          </a:xfrm>
          <a:prstGeom prst="rect">
            <a:avLst/>
          </a:prstGeom>
        </p:spPr>
      </p:pic>
    </p:spTree>
    <p:extLst>
      <p:ext uri="{BB962C8B-B14F-4D97-AF65-F5344CB8AC3E}">
        <p14:creationId xmlns:p14="http://schemas.microsoft.com/office/powerpoint/2010/main" val="24883021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726" r:id="rId7"/>
  </p:sldLayoutIdLst>
  <p:txStyles>
    <p:titleStyle>
      <a:lvl1pPr algn="ctr" defTabSz="457200" rtl="0" eaLnBrk="1" latinLnBrk="0" hangingPunct="1">
        <a:spcBef>
          <a:spcPct val="0"/>
        </a:spcBef>
        <a:buNone/>
        <a:defRPr sz="4000" kern="1200">
          <a:solidFill>
            <a:srgbClr val="344575"/>
          </a:solidFill>
          <a:latin typeface="+mj-lt"/>
          <a:ea typeface="+mj-ea"/>
          <a:cs typeface="Helvetica"/>
        </a:defRPr>
      </a:lvl1pPr>
    </p:titleStyle>
    <p:bodyStyle>
      <a:lvl1pPr marL="342900" indent="-342900" algn="l" defTabSz="457200" rtl="0" eaLnBrk="1" latinLnBrk="0" hangingPunct="1">
        <a:lnSpc>
          <a:spcPct val="100000"/>
        </a:lnSpc>
        <a:spcBef>
          <a:spcPts val="0"/>
        </a:spcBef>
        <a:spcAft>
          <a:spcPts val="0"/>
        </a:spcAft>
        <a:buFont typeface="Arial"/>
        <a:buChar char="•"/>
        <a:defRPr sz="2800" kern="1200">
          <a:solidFill>
            <a:srgbClr val="344575"/>
          </a:solidFill>
          <a:latin typeface="+mn-lt"/>
          <a:ea typeface="+mn-ea"/>
          <a:cs typeface="Helvetica"/>
        </a:defRPr>
      </a:lvl1pPr>
      <a:lvl2pPr marL="742950" indent="-285750" algn="l" defTabSz="457200" rtl="0" eaLnBrk="1" latinLnBrk="0" hangingPunct="1">
        <a:lnSpc>
          <a:spcPct val="100000"/>
        </a:lnSpc>
        <a:spcBef>
          <a:spcPts val="0"/>
        </a:spcBef>
        <a:spcAft>
          <a:spcPts val="0"/>
        </a:spcAft>
        <a:buFont typeface="Arial"/>
        <a:buChar char="–"/>
        <a:defRPr sz="2400" kern="1200">
          <a:solidFill>
            <a:srgbClr val="344575"/>
          </a:solidFill>
          <a:latin typeface="+mn-lt"/>
          <a:ea typeface="+mn-ea"/>
          <a:cs typeface="Helvetica"/>
        </a:defRPr>
      </a:lvl2pPr>
      <a:lvl3pPr marL="1143000" indent="-228600" algn="l" defTabSz="457200" rtl="0" eaLnBrk="1" latinLnBrk="0" hangingPunct="1">
        <a:lnSpc>
          <a:spcPct val="100000"/>
        </a:lnSpc>
        <a:spcBef>
          <a:spcPts val="0"/>
        </a:spcBef>
        <a:spcAft>
          <a:spcPts val="0"/>
        </a:spcAft>
        <a:buFont typeface="Arial"/>
        <a:buChar char="•"/>
        <a:defRPr sz="2000" kern="1200">
          <a:solidFill>
            <a:srgbClr val="344575"/>
          </a:solidFill>
          <a:latin typeface="+mn-lt"/>
          <a:ea typeface="+mn-ea"/>
          <a:cs typeface="Helvetica"/>
        </a:defRPr>
      </a:lvl3pPr>
      <a:lvl4pPr marL="1600200" indent="-228600" algn="l" defTabSz="457200" rtl="0" eaLnBrk="1" latinLnBrk="0" hangingPunct="1">
        <a:lnSpc>
          <a:spcPct val="100000"/>
        </a:lnSpc>
        <a:spcBef>
          <a:spcPts val="0"/>
        </a:spcBef>
        <a:spcAft>
          <a:spcPts val="0"/>
        </a:spcAft>
        <a:buFont typeface="Arial"/>
        <a:buChar char="–"/>
        <a:defRPr sz="2000" kern="1200">
          <a:solidFill>
            <a:srgbClr val="344575"/>
          </a:solidFill>
          <a:latin typeface="+mn-lt"/>
          <a:ea typeface="+mn-ea"/>
          <a:cs typeface="Helvetica"/>
        </a:defRPr>
      </a:lvl4pPr>
      <a:lvl5pPr marL="2057400" indent="-228600" algn="l" defTabSz="457200" rtl="0" eaLnBrk="1" latinLnBrk="0" hangingPunct="1">
        <a:lnSpc>
          <a:spcPct val="100000"/>
        </a:lnSpc>
        <a:spcBef>
          <a:spcPts val="0"/>
        </a:spcBef>
        <a:spcAft>
          <a:spcPts val="1200"/>
        </a:spcAft>
        <a:buFont typeface="Arial"/>
        <a:buChar char="»"/>
        <a:defRPr sz="2000" kern="1200">
          <a:solidFill>
            <a:srgbClr val="344575"/>
          </a:solidFill>
          <a:latin typeface="+mn-lt"/>
          <a:ea typeface="+mn-ea"/>
          <a:cs typeface="Helvetic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417638"/>
            <a:ext cx="8229600" cy="493871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3" name="Picture 12" descr="everblue-logo-registered.jpg"/>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7597931" y="6413256"/>
            <a:ext cx="1398152" cy="308219"/>
          </a:xfrm>
          <a:prstGeom prst="rect">
            <a:avLst/>
          </a:prstGeom>
        </p:spPr>
      </p:pic>
    </p:spTree>
    <p:extLst>
      <p:ext uri="{BB962C8B-B14F-4D97-AF65-F5344CB8AC3E}">
        <p14:creationId xmlns:p14="http://schemas.microsoft.com/office/powerpoint/2010/main" val="3603000354"/>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Lst>
  <p:txStyles>
    <p:titleStyle>
      <a:lvl1pPr algn="ctr" defTabSz="457200" rtl="0" eaLnBrk="1" latinLnBrk="0" hangingPunct="1">
        <a:spcBef>
          <a:spcPct val="0"/>
        </a:spcBef>
        <a:buNone/>
        <a:defRPr sz="4000" kern="1200">
          <a:solidFill>
            <a:srgbClr val="344575"/>
          </a:solidFill>
          <a:latin typeface="+mj-lt"/>
          <a:ea typeface="+mj-ea"/>
          <a:cs typeface="Helvetica"/>
        </a:defRPr>
      </a:lvl1pPr>
    </p:titleStyle>
    <p:bodyStyle>
      <a:lvl1pPr marL="342900" indent="-342900" algn="l" defTabSz="457200" rtl="0" eaLnBrk="1" latinLnBrk="0" hangingPunct="1">
        <a:lnSpc>
          <a:spcPct val="100000"/>
        </a:lnSpc>
        <a:spcBef>
          <a:spcPts val="0"/>
        </a:spcBef>
        <a:spcAft>
          <a:spcPts val="0"/>
        </a:spcAft>
        <a:buFont typeface="Arial"/>
        <a:buChar char="•"/>
        <a:defRPr sz="2800" kern="1200">
          <a:solidFill>
            <a:srgbClr val="344575"/>
          </a:solidFill>
          <a:latin typeface="+mn-lt"/>
          <a:ea typeface="+mn-ea"/>
          <a:cs typeface="Helvetica"/>
        </a:defRPr>
      </a:lvl1pPr>
      <a:lvl2pPr marL="742950" indent="-285750" algn="l" defTabSz="457200" rtl="0" eaLnBrk="1" latinLnBrk="0" hangingPunct="1">
        <a:lnSpc>
          <a:spcPct val="100000"/>
        </a:lnSpc>
        <a:spcBef>
          <a:spcPts val="0"/>
        </a:spcBef>
        <a:spcAft>
          <a:spcPts val="0"/>
        </a:spcAft>
        <a:buFont typeface="Arial"/>
        <a:buChar char="–"/>
        <a:defRPr sz="2400" kern="1200">
          <a:solidFill>
            <a:srgbClr val="344575"/>
          </a:solidFill>
          <a:latin typeface="+mn-lt"/>
          <a:ea typeface="+mn-ea"/>
          <a:cs typeface="Helvetica"/>
        </a:defRPr>
      </a:lvl2pPr>
      <a:lvl3pPr marL="1143000" indent="-228600" algn="l" defTabSz="457200" rtl="0" eaLnBrk="1" latinLnBrk="0" hangingPunct="1">
        <a:lnSpc>
          <a:spcPct val="100000"/>
        </a:lnSpc>
        <a:spcBef>
          <a:spcPts val="0"/>
        </a:spcBef>
        <a:spcAft>
          <a:spcPts val="0"/>
        </a:spcAft>
        <a:buFont typeface="Arial"/>
        <a:buChar char="•"/>
        <a:defRPr sz="2000" kern="1200">
          <a:solidFill>
            <a:srgbClr val="344575"/>
          </a:solidFill>
          <a:latin typeface="+mn-lt"/>
          <a:ea typeface="+mn-ea"/>
          <a:cs typeface="Helvetica"/>
        </a:defRPr>
      </a:lvl3pPr>
      <a:lvl4pPr marL="1600200" indent="-228600" algn="l" defTabSz="457200" rtl="0" eaLnBrk="1" latinLnBrk="0" hangingPunct="1">
        <a:lnSpc>
          <a:spcPct val="100000"/>
        </a:lnSpc>
        <a:spcBef>
          <a:spcPts val="0"/>
        </a:spcBef>
        <a:spcAft>
          <a:spcPts val="0"/>
        </a:spcAft>
        <a:buFont typeface="Arial"/>
        <a:buChar char="–"/>
        <a:defRPr sz="2000" kern="1200">
          <a:solidFill>
            <a:srgbClr val="344575"/>
          </a:solidFill>
          <a:latin typeface="+mn-lt"/>
          <a:ea typeface="+mn-ea"/>
          <a:cs typeface="Helvetica"/>
        </a:defRPr>
      </a:lvl4pPr>
      <a:lvl5pPr marL="2057400" indent="-228600" algn="l" defTabSz="457200" rtl="0" eaLnBrk="1" latinLnBrk="0" hangingPunct="1">
        <a:lnSpc>
          <a:spcPct val="100000"/>
        </a:lnSpc>
        <a:spcBef>
          <a:spcPts val="0"/>
        </a:spcBef>
        <a:spcAft>
          <a:spcPts val="0"/>
        </a:spcAft>
        <a:buFont typeface="Arial"/>
        <a:buChar char="»"/>
        <a:defRPr sz="2000" kern="1200">
          <a:solidFill>
            <a:srgbClr val="344575"/>
          </a:solidFill>
          <a:latin typeface="+mn-lt"/>
          <a:ea typeface="+mn-ea"/>
          <a:cs typeface="Helvetic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audio" Target="../media/media10.m4a"/><Relationship Id="rId2" Type="http://schemas.microsoft.com/office/2007/relationships/media" Target="../media/media10.m4a"/><Relationship Id="rId1" Type="http://schemas.openxmlformats.org/officeDocument/2006/relationships/tags" Target="../tags/tag9.xml"/><Relationship Id="rId6" Type="http://schemas.openxmlformats.org/officeDocument/2006/relationships/image" Target="../media/image3.png"/><Relationship Id="rId5" Type="http://schemas.openxmlformats.org/officeDocument/2006/relationships/notesSlide" Target="../notesSlides/notesSlide10.xml"/><Relationship Id="rId4"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audio" Target="../media/media11.m4a"/><Relationship Id="rId2" Type="http://schemas.microsoft.com/office/2007/relationships/media" Target="../media/media11.m4a"/><Relationship Id="rId1" Type="http://schemas.openxmlformats.org/officeDocument/2006/relationships/tags" Target="../tags/tag10.xml"/><Relationship Id="rId6" Type="http://schemas.openxmlformats.org/officeDocument/2006/relationships/image" Target="../media/image3.png"/><Relationship Id="rId5" Type="http://schemas.openxmlformats.org/officeDocument/2006/relationships/notesSlide" Target="../notesSlides/notesSlide11.xml"/><Relationship Id="rId4"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audio" Target="../media/media12.m4a"/><Relationship Id="rId2" Type="http://schemas.microsoft.com/office/2007/relationships/media" Target="../media/media12.m4a"/><Relationship Id="rId1" Type="http://schemas.openxmlformats.org/officeDocument/2006/relationships/tags" Target="../tags/tag11.xml"/><Relationship Id="rId6" Type="http://schemas.openxmlformats.org/officeDocument/2006/relationships/image" Target="../media/image3.png"/><Relationship Id="rId5" Type="http://schemas.openxmlformats.org/officeDocument/2006/relationships/notesSlide" Target="../notesSlides/notesSlide12.xml"/><Relationship Id="rId4"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audio" Target="../media/media13.m4a"/><Relationship Id="rId2" Type="http://schemas.microsoft.com/office/2007/relationships/media" Target="../media/media13.m4a"/><Relationship Id="rId1" Type="http://schemas.openxmlformats.org/officeDocument/2006/relationships/tags" Target="../tags/tag12.xml"/><Relationship Id="rId6" Type="http://schemas.openxmlformats.org/officeDocument/2006/relationships/image" Target="../media/image3.png"/><Relationship Id="rId5" Type="http://schemas.openxmlformats.org/officeDocument/2006/relationships/notesSlide" Target="../notesSlides/notesSlide13.xml"/><Relationship Id="rId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audio" Target="../media/media14.m4a"/><Relationship Id="rId2" Type="http://schemas.microsoft.com/office/2007/relationships/media" Target="../media/media14.m4a"/><Relationship Id="rId1" Type="http://schemas.openxmlformats.org/officeDocument/2006/relationships/tags" Target="../tags/tag13.xml"/><Relationship Id="rId6" Type="http://schemas.openxmlformats.org/officeDocument/2006/relationships/image" Target="../media/image3.png"/><Relationship Id="rId5" Type="http://schemas.openxmlformats.org/officeDocument/2006/relationships/notesSlide" Target="../notesSlides/notesSlide14.xml"/><Relationship Id="rId4"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audio" Target="../media/media15.m4a"/><Relationship Id="rId2" Type="http://schemas.microsoft.com/office/2007/relationships/media" Target="../media/media15.m4a"/><Relationship Id="rId1" Type="http://schemas.openxmlformats.org/officeDocument/2006/relationships/tags" Target="../tags/tag14.xml"/><Relationship Id="rId6" Type="http://schemas.openxmlformats.org/officeDocument/2006/relationships/image" Target="../media/image3.png"/><Relationship Id="rId5" Type="http://schemas.openxmlformats.org/officeDocument/2006/relationships/notesSlide" Target="../notesSlides/notesSlide15.xml"/><Relationship Id="rId4"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audio" Target="../media/media16.m4a"/><Relationship Id="rId2" Type="http://schemas.microsoft.com/office/2007/relationships/media" Target="../media/media16.m4a"/><Relationship Id="rId1" Type="http://schemas.openxmlformats.org/officeDocument/2006/relationships/tags" Target="../tags/tag15.xml"/><Relationship Id="rId6" Type="http://schemas.openxmlformats.org/officeDocument/2006/relationships/image" Target="../media/image3.png"/><Relationship Id="rId5" Type="http://schemas.openxmlformats.org/officeDocument/2006/relationships/notesSlide" Target="../notesSlides/notesSlide16.xml"/><Relationship Id="rId4"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audio" Target="../media/media17.m4a"/><Relationship Id="rId2" Type="http://schemas.microsoft.com/office/2007/relationships/media" Target="../media/media17.m4a"/><Relationship Id="rId1" Type="http://schemas.openxmlformats.org/officeDocument/2006/relationships/tags" Target="../tags/tag16.xml"/><Relationship Id="rId6" Type="http://schemas.openxmlformats.org/officeDocument/2006/relationships/image" Target="../media/image3.png"/><Relationship Id="rId5" Type="http://schemas.openxmlformats.org/officeDocument/2006/relationships/notesSlide" Target="../notesSlides/notesSlide17.xml"/><Relationship Id="rId4"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audio" Target="../media/media18.m4a"/><Relationship Id="rId2" Type="http://schemas.microsoft.com/office/2007/relationships/media" Target="../media/media18.m4a"/><Relationship Id="rId1" Type="http://schemas.openxmlformats.org/officeDocument/2006/relationships/tags" Target="../tags/tag17.xml"/><Relationship Id="rId6" Type="http://schemas.openxmlformats.org/officeDocument/2006/relationships/image" Target="../media/image3.png"/><Relationship Id="rId5" Type="http://schemas.openxmlformats.org/officeDocument/2006/relationships/notesSlide" Target="../notesSlides/notesSlide18.xml"/><Relationship Id="rId4"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audio" Target="../media/media19.m4a"/><Relationship Id="rId2" Type="http://schemas.microsoft.com/office/2007/relationships/media" Target="../media/media19.m4a"/><Relationship Id="rId1" Type="http://schemas.openxmlformats.org/officeDocument/2006/relationships/tags" Target="../tags/tag18.xml"/><Relationship Id="rId6" Type="http://schemas.openxmlformats.org/officeDocument/2006/relationships/image" Target="../media/image3.png"/><Relationship Id="rId5" Type="http://schemas.openxmlformats.org/officeDocument/2006/relationships/notesSlide" Target="../notesSlides/notesSlide19.xml"/><Relationship Id="rId4"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audio" Target="../media/media2.m4a"/><Relationship Id="rId2" Type="http://schemas.microsoft.com/office/2007/relationships/media" Target="../media/media2.m4a"/><Relationship Id="rId1" Type="http://schemas.openxmlformats.org/officeDocument/2006/relationships/tags" Target="../tags/tag1.xml"/><Relationship Id="rId6" Type="http://schemas.openxmlformats.org/officeDocument/2006/relationships/image" Target="../media/image3.png"/><Relationship Id="rId5" Type="http://schemas.openxmlformats.org/officeDocument/2006/relationships/notesSlide" Target="../notesSlides/notesSlide2.xml"/><Relationship Id="rId4"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audio" Target="../media/media20.m4a"/><Relationship Id="rId2" Type="http://schemas.microsoft.com/office/2007/relationships/media" Target="../media/media20.m4a"/><Relationship Id="rId1" Type="http://schemas.openxmlformats.org/officeDocument/2006/relationships/tags" Target="../tags/tag19.xml"/><Relationship Id="rId6" Type="http://schemas.openxmlformats.org/officeDocument/2006/relationships/image" Target="../media/image3.png"/><Relationship Id="rId5" Type="http://schemas.openxmlformats.org/officeDocument/2006/relationships/notesSlide" Target="../notesSlides/notesSlide20.xml"/><Relationship Id="rId4"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audio" Target="../media/media21.m4a"/><Relationship Id="rId2" Type="http://schemas.microsoft.com/office/2007/relationships/media" Target="../media/media21.m4a"/><Relationship Id="rId1" Type="http://schemas.openxmlformats.org/officeDocument/2006/relationships/tags" Target="../tags/tag20.xml"/><Relationship Id="rId6" Type="http://schemas.openxmlformats.org/officeDocument/2006/relationships/image" Target="../media/image3.png"/><Relationship Id="rId5" Type="http://schemas.openxmlformats.org/officeDocument/2006/relationships/notesSlide" Target="../notesSlides/notesSlide21.xml"/><Relationship Id="rId4"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audio" Target="../media/media22.m4a"/><Relationship Id="rId2" Type="http://schemas.microsoft.com/office/2007/relationships/media" Target="../media/media22.m4a"/><Relationship Id="rId1" Type="http://schemas.openxmlformats.org/officeDocument/2006/relationships/tags" Target="../tags/tag21.xml"/><Relationship Id="rId6" Type="http://schemas.openxmlformats.org/officeDocument/2006/relationships/image" Target="../media/image3.png"/><Relationship Id="rId5" Type="http://schemas.openxmlformats.org/officeDocument/2006/relationships/notesSlide" Target="../notesSlides/notesSlide22.xml"/><Relationship Id="rId4"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audio" Target="../media/media23.m4a"/><Relationship Id="rId2" Type="http://schemas.microsoft.com/office/2007/relationships/media" Target="../media/media23.m4a"/><Relationship Id="rId1" Type="http://schemas.openxmlformats.org/officeDocument/2006/relationships/tags" Target="../tags/tag22.xml"/><Relationship Id="rId6" Type="http://schemas.openxmlformats.org/officeDocument/2006/relationships/image" Target="../media/image3.png"/><Relationship Id="rId5" Type="http://schemas.openxmlformats.org/officeDocument/2006/relationships/notesSlide" Target="../notesSlides/notesSlide23.xml"/><Relationship Id="rId4"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audio" Target="../media/media24.m4a"/><Relationship Id="rId2" Type="http://schemas.microsoft.com/office/2007/relationships/media" Target="../media/media24.m4a"/><Relationship Id="rId1" Type="http://schemas.openxmlformats.org/officeDocument/2006/relationships/tags" Target="../tags/tag23.xml"/><Relationship Id="rId6" Type="http://schemas.openxmlformats.org/officeDocument/2006/relationships/image" Target="../media/image3.png"/><Relationship Id="rId5" Type="http://schemas.openxmlformats.org/officeDocument/2006/relationships/notesSlide" Target="../notesSlides/notesSlide24.xml"/><Relationship Id="rId4"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audio" Target="../media/media25.m4a"/><Relationship Id="rId2" Type="http://schemas.microsoft.com/office/2007/relationships/media" Target="../media/media25.m4a"/><Relationship Id="rId1" Type="http://schemas.openxmlformats.org/officeDocument/2006/relationships/tags" Target="../tags/tag24.xml"/><Relationship Id="rId6" Type="http://schemas.openxmlformats.org/officeDocument/2006/relationships/image" Target="../media/image3.png"/><Relationship Id="rId5" Type="http://schemas.openxmlformats.org/officeDocument/2006/relationships/notesSlide" Target="../notesSlides/notesSlide25.xml"/><Relationship Id="rId4"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audio" Target="../media/media26.m4a"/><Relationship Id="rId2" Type="http://schemas.microsoft.com/office/2007/relationships/media" Target="../media/media26.m4a"/><Relationship Id="rId1" Type="http://schemas.openxmlformats.org/officeDocument/2006/relationships/tags" Target="../tags/tag25.xml"/><Relationship Id="rId6" Type="http://schemas.openxmlformats.org/officeDocument/2006/relationships/image" Target="../media/image3.png"/><Relationship Id="rId5" Type="http://schemas.openxmlformats.org/officeDocument/2006/relationships/notesSlide" Target="../notesSlides/notesSlide26.xml"/><Relationship Id="rId4"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audio" Target="../media/media27.m4a"/><Relationship Id="rId2" Type="http://schemas.microsoft.com/office/2007/relationships/media" Target="../media/media27.m4a"/><Relationship Id="rId1" Type="http://schemas.openxmlformats.org/officeDocument/2006/relationships/tags" Target="../tags/tag26.xml"/><Relationship Id="rId6" Type="http://schemas.openxmlformats.org/officeDocument/2006/relationships/image" Target="../media/image3.png"/><Relationship Id="rId5" Type="http://schemas.openxmlformats.org/officeDocument/2006/relationships/notesSlide" Target="../notesSlides/notesSlide27.xml"/><Relationship Id="rId4"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audio" Target="../media/media28.m4a"/><Relationship Id="rId2" Type="http://schemas.microsoft.com/office/2007/relationships/media" Target="../media/media28.m4a"/><Relationship Id="rId1" Type="http://schemas.openxmlformats.org/officeDocument/2006/relationships/tags" Target="../tags/tag27.xml"/><Relationship Id="rId6" Type="http://schemas.openxmlformats.org/officeDocument/2006/relationships/image" Target="../media/image3.png"/><Relationship Id="rId5" Type="http://schemas.openxmlformats.org/officeDocument/2006/relationships/notesSlide" Target="../notesSlides/notesSlide28.xml"/><Relationship Id="rId4"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audio" Target="../media/media29.m4a"/><Relationship Id="rId2" Type="http://schemas.microsoft.com/office/2007/relationships/media" Target="../media/media29.m4a"/><Relationship Id="rId1" Type="http://schemas.openxmlformats.org/officeDocument/2006/relationships/tags" Target="../tags/tag28.xml"/><Relationship Id="rId6" Type="http://schemas.openxmlformats.org/officeDocument/2006/relationships/image" Target="../media/image3.png"/><Relationship Id="rId5" Type="http://schemas.openxmlformats.org/officeDocument/2006/relationships/notesSlide" Target="../notesSlides/notesSlide29.xml"/><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audio" Target="../media/media3.m4a"/><Relationship Id="rId2" Type="http://schemas.microsoft.com/office/2007/relationships/media" Target="../media/media3.m4a"/><Relationship Id="rId1" Type="http://schemas.openxmlformats.org/officeDocument/2006/relationships/tags" Target="../tags/tag2.xml"/><Relationship Id="rId6" Type="http://schemas.openxmlformats.org/officeDocument/2006/relationships/image" Target="../media/image3.png"/><Relationship Id="rId5" Type="http://schemas.openxmlformats.org/officeDocument/2006/relationships/notesSlide" Target="../notesSlides/notesSlide3.xml"/><Relationship Id="rId4"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audio" Target="../media/media30.m4a"/><Relationship Id="rId2" Type="http://schemas.microsoft.com/office/2007/relationships/media" Target="../media/media30.m4a"/><Relationship Id="rId1" Type="http://schemas.openxmlformats.org/officeDocument/2006/relationships/tags" Target="../tags/tag29.xml"/><Relationship Id="rId6" Type="http://schemas.openxmlformats.org/officeDocument/2006/relationships/image" Target="../media/image3.png"/><Relationship Id="rId5" Type="http://schemas.openxmlformats.org/officeDocument/2006/relationships/notesSlide" Target="../notesSlides/notesSlide30.xml"/><Relationship Id="rId4"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audio" Target="../media/media31.m4a"/><Relationship Id="rId2" Type="http://schemas.microsoft.com/office/2007/relationships/media" Target="../media/media31.m4a"/><Relationship Id="rId1" Type="http://schemas.openxmlformats.org/officeDocument/2006/relationships/tags" Target="../tags/tag30.xml"/><Relationship Id="rId6" Type="http://schemas.openxmlformats.org/officeDocument/2006/relationships/image" Target="../media/image3.png"/><Relationship Id="rId5" Type="http://schemas.openxmlformats.org/officeDocument/2006/relationships/notesSlide" Target="../notesSlides/notesSlide31.xml"/><Relationship Id="rId4"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audio" Target="../media/media32.m4a"/><Relationship Id="rId2" Type="http://schemas.microsoft.com/office/2007/relationships/media" Target="../media/media32.m4a"/><Relationship Id="rId1" Type="http://schemas.openxmlformats.org/officeDocument/2006/relationships/tags" Target="../tags/tag31.xml"/><Relationship Id="rId6" Type="http://schemas.openxmlformats.org/officeDocument/2006/relationships/image" Target="../media/image3.png"/><Relationship Id="rId5" Type="http://schemas.openxmlformats.org/officeDocument/2006/relationships/notesSlide" Target="../notesSlides/notesSlide32.xml"/><Relationship Id="rId4"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audio" Target="../media/media33.m4a"/><Relationship Id="rId2" Type="http://schemas.microsoft.com/office/2007/relationships/media" Target="../media/media33.m4a"/><Relationship Id="rId1" Type="http://schemas.openxmlformats.org/officeDocument/2006/relationships/tags" Target="../tags/tag32.xml"/><Relationship Id="rId6" Type="http://schemas.openxmlformats.org/officeDocument/2006/relationships/image" Target="../media/image3.png"/><Relationship Id="rId5" Type="http://schemas.openxmlformats.org/officeDocument/2006/relationships/notesSlide" Target="../notesSlides/notesSlide33.xml"/><Relationship Id="rId4"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audio" Target="../media/media34.m4a"/><Relationship Id="rId2" Type="http://schemas.microsoft.com/office/2007/relationships/media" Target="../media/media34.m4a"/><Relationship Id="rId1" Type="http://schemas.openxmlformats.org/officeDocument/2006/relationships/tags" Target="../tags/tag33.xml"/><Relationship Id="rId6" Type="http://schemas.openxmlformats.org/officeDocument/2006/relationships/image" Target="../media/image3.png"/><Relationship Id="rId5" Type="http://schemas.openxmlformats.org/officeDocument/2006/relationships/notesSlide" Target="../notesSlides/notesSlide34.xml"/><Relationship Id="rId4"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audio" Target="../media/media35.m4a"/><Relationship Id="rId2" Type="http://schemas.microsoft.com/office/2007/relationships/media" Target="../media/media35.m4a"/><Relationship Id="rId1" Type="http://schemas.openxmlformats.org/officeDocument/2006/relationships/tags" Target="../tags/tag34.xml"/><Relationship Id="rId6" Type="http://schemas.openxmlformats.org/officeDocument/2006/relationships/image" Target="../media/image3.png"/><Relationship Id="rId5" Type="http://schemas.openxmlformats.org/officeDocument/2006/relationships/notesSlide" Target="../notesSlides/notesSlide35.xml"/><Relationship Id="rId4"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audio" Target="../media/media36.m4a"/><Relationship Id="rId2" Type="http://schemas.microsoft.com/office/2007/relationships/media" Target="../media/media36.m4a"/><Relationship Id="rId1" Type="http://schemas.openxmlformats.org/officeDocument/2006/relationships/tags" Target="../tags/tag35.xml"/><Relationship Id="rId6" Type="http://schemas.openxmlformats.org/officeDocument/2006/relationships/image" Target="../media/image3.png"/><Relationship Id="rId5" Type="http://schemas.openxmlformats.org/officeDocument/2006/relationships/notesSlide" Target="../notesSlides/notesSlide36.xml"/><Relationship Id="rId4"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audio" Target="../media/media37.m4a"/><Relationship Id="rId2" Type="http://schemas.microsoft.com/office/2007/relationships/media" Target="../media/media37.m4a"/><Relationship Id="rId1" Type="http://schemas.openxmlformats.org/officeDocument/2006/relationships/tags" Target="../tags/tag36.xml"/><Relationship Id="rId6" Type="http://schemas.openxmlformats.org/officeDocument/2006/relationships/image" Target="../media/image3.png"/><Relationship Id="rId5" Type="http://schemas.openxmlformats.org/officeDocument/2006/relationships/notesSlide" Target="../notesSlides/notesSlide37.xml"/><Relationship Id="rId4"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audio" Target="../media/media38.m4a"/><Relationship Id="rId2" Type="http://schemas.microsoft.com/office/2007/relationships/media" Target="../media/media38.m4a"/><Relationship Id="rId1" Type="http://schemas.openxmlformats.org/officeDocument/2006/relationships/tags" Target="../tags/tag37.xml"/><Relationship Id="rId6" Type="http://schemas.openxmlformats.org/officeDocument/2006/relationships/image" Target="../media/image3.png"/><Relationship Id="rId5" Type="http://schemas.openxmlformats.org/officeDocument/2006/relationships/notesSlide" Target="../notesSlides/notesSlide38.xml"/><Relationship Id="rId4"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audio" Target="../media/media39.m4a"/><Relationship Id="rId2" Type="http://schemas.microsoft.com/office/2007/relationships/media" Target="../media/media39.m4a"/><Relationship Id="rId1" Type="http://schemas.openxmlformats.org/officeDocument/2006/relationships/tags" Target="../tags/tag38.xml"/><Relationship Id="rId6" Type="http://schemas.openxmlformats.org/officeDocument/2006/relationships/image" Target="../media/image3.png"/><Relationship Id="rId5" Type="http://schemas.openxmlformats.org/officeDocument/2006/relationships/notesSlide" Target="../notesSlides/notesSlide39.xml"/><Relationship Id="rId4"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audio" Target="../media/media4.m4a"/><Relationship Id="rId2" Type="http://schemas.microsoft.com/office/2007/relationships/media" Target="../media/media4.m4a"/><Relationship Id="rId1" Type="http://schemas.openxmlformats.org/officeDocument/2006/relationships/tags" Target="../tags/tag3.xml"/><Relationship Id="rId6" Type="http://schemas.openxmlformats.org/officeDocument/2006/relationships/image" Target="../media/image3.png"/><Relationship Id="rId5" Type="http://schemas.openxmlformats.org/officeDocument/2006/relationships/notesSlide" Target="../notesSlides/notesSlide4.xml"/><Relationship Id="rId4"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audio" Target="../media/media40.m4a"/><Relationship Id="rId7" Type="http://schemas.openxmlformats.org/officeDocument/2006/relationships/image" Target="../media/image3.png"/><Relationship Id="rId2" Type="http://schemas.microsoft.com/office/2007/relationships/media" Target="../media/media40.m4a"/><Relationship Id="rId1" Type="http://schemas.openxmlformats.org/officeDocument/2006/relationships/tags" Target="../tags/tag39.xml"/><Relationship Id="rId6" Type="http://schemas.openxmlformats.org/officeDocument/2006/relationships/image" Target="../media/image6.jpeg"/><Relationship Id="rId5" Type="http://schemas.openxmlformats.org/officeDocument/2006/relationships/notesSlide" Target="../notesSlides/notesSlide40.xml"/><Relationship Id="rId4"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41.m4a"/><Relationship Id="rId1" Type="http://schemas.microsoft.com/office/2007/relationships/media" Target="../media/media41.m4a"/><Relationship Id="rId5" Type="http://schemas.openxmlformats.org/officeDocument/2006/relationships/image" Target="../media/image3.png"/><Relationship Id="rId4" Type="http://schemas.openxmlformats.org/officeDocument/2006/relationships/notesSlide" Target="../notesSlides/notesSlide41.xml"/></Relationships>
</file>

<file path=ppt/slides/_rels/slide5.xml.rels><?xml version="1.0" encoding="UTF-8" standalone="yes"?>
<Relationships xmlns="http://schemas.openxmlformats.org/package/2006/relationships"><Relationship Id="rId3" Type="http://schemas.openxmlformats.org/officeDocument/2006/relationships/audio" Target="../media/media5.m4a"/><Relationship Id="rId2" Type="http://schemas.microsoft.com/office/2007/relationships/media" Target="../media/media5.m4a"/><Relationship Id="rId1" Type="http://schemas.openxmlformats.org/officeDocument/2006/relationships/tags" Target="../tags/tag4.xml"/><Relationship Id="rId6" Type="http://schemas.openxmlformats.org/officeDocument/2006/relationships/image" Target="../media/image3.png"/><Relationship Id="rId5" Type="http://schemas.openxmlformats.org/officeDocument/2006/relationships/notesSlide" Target="../notesSlides/notesSlide5.xml"/><Relationship Id="rId4"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audio" Target="../media/media6.m4a"/><Relationship Id="rId2" Type="http://schemas.microsoft.com/office/2007/relationships/media" Target="../media/media6.m4a"/><Relationship Id="rId1" Type="http://schemas.openxmlformats.org/officeDocument/2006/relationships/tags" Target="../tags/tag5.xml"/><Relationship Id="rId6" Type="http://schemas.openxmlformats.org/officeDocument/2006/relationships/image" Target="../media/image3.png"/><Relationship Id="rId5" Type="http://schemas.openxmlformats.org/officeDocument/2006/relationships/notesSlide" Target="../notesSlides/notesSlide6.xml"/><Relationship Id="rId4"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audio" Target="../media/media7.m4a"/><Relationship Id="rId7" Type="http://schemas.openxmlformats.org/officeDocument/2006/relationships/image" Target="../media/image3.png"/><Relationship Id="rId2" Type="http://schemas.microsoft.com/office/2007/relationships/media" Target="../media/media7.m4a"/><Relationship Id="rId1" Type="http://schemas.openxmlformats.org/officeDocument/2006/relationships/tags" Target="../tags/tag6.xml"/><Relationship Id="rId6" Type="http://schemas.openxmlformats.org/officeDocument/2006/relationships/image" Target="../media/image4.emf"/><Relationship Id="rId5" Type="http://schemas.openxmlformats.org/officeDocument/2006/relationships/notesSlide" Target="../notesSlides/notesSlide7.xml"/><Relationship Id="rId4"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audio" Target="../media/media8.m4a"/><Relationship Id="rId7" Type="http://schemas.openxmlformats.org/officeDocument/2006/relationships/image" Target="../media/image3.png"/><Relationship Id="rId2" Type="http://schemas.microsoft.com/office/2007/relationships/media" Target="../media/media8.m4a"/><Relationship Id="rId1" Type="http://schemas.openxmlformats.org/officeDocument/2006/relationships/tags" Target="../tags/tag7.xml"/><Relationship Id="rId6" Type="http://schemas.openxmlformats.org/officeDocument/2006/relationships/image" Target="../media/image5.png"/><Relationship Id="rId5" Type="http://schemas.openxmlformats.org/officeDocument/2006/relationships/notesSlide" Target="../notesSlides/notesSlide8.xml"/><Relationship Id="rId4"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audio" Target="../media/media9.m4a"/><Relationship Id="rId2" Type="http://schemas.microsoft.com/office/2007/relationships/media" Target="../media/media9.m4a"/><Relationship Id="rId1" Type="http://schemas.openxmlformats.org/officeDocument/2006/relationships/tags" Target="../tags/tag8.xml"/><Relationship Id="rId6" Type="http://schemas.openxmlformats.org/officeDocument/2006/relationships/image" Target="../media/image3.png"/><Relationship Id="rId5" Type="http://schemas.openxmlformats.org/officeDocument/2006/relationships/notesSlide" Target="../notesSlides/notesSlide9.xml"/><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https://www.phipps.conservatory.org/assets/images/as_art_image/water.jpg">
            <a:extLst>
              <a:ext uri="{FF2B5EF4-FFF2-40B4-BE49-F238E27FC236}">
                <a16:creationId xmlns:a16="http://schemas.microsoft.com/office/drawing/2014/main" id="{B4FEFB71-67B0-4256-BAC3-0E25CB909B4C}"/>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0" y="-6417"/>
            <a:ext cx="9146760" cy="5112678"/>
          </a:xfrm>
          <a:prstGeom prst="rect">
            <a:avLst/>
          </a:prstGeom>
          <a:noFill/>
          <a:ln>
            <a:noFill/>
          </a:ln>
        </p:spPr>
      </p:pic>
      <p:sp>
        <p:nvSpPr>
          <p:cNvPr id="7" name="Rectangle 6">
            <a:extLst>
              <a:ext uri="{FF2B5EF4-FFF2-40B4-BE49-F238E27FC236}">
                <a16:creationId xmlns:a16="http://schemas.microsoft.com/office/drawing/2014/main" id="{616D03A4-D771-411C-86FF-F1664E8FDD1E}"/>
              </a:ext>
            </a:extLst>
          </p:cNvPr>
          <p:cNvSpPr/>
          <p:nvPr/>
        </p:nvSpPr>
        <p:spPr>
          <a:xfrm>
            <a:off x="0" y="139174"/>
            <a:ext cx="9144000" cy="935647"/>
          </a:xfrm>
          <a:prstGeom prst="rect">
            <a:avLst/>
          </a:prstGeom>
          <a:solidFill>
            <a:schemeClr val="bg1">
              <a:alpha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A5612838-AADE-4022-9E67-16B4FDF536FB}"/>
              </a:ext>
            </a:extLst>
          </p:cNvPr>
          <p:cNvSpPr txBox="1"/>
          <p:nvPr/>
        </p:nvSpPr>
        <p:spPr>
          <a:xfrm>
            <a:off x="508681" y="141332"/>
            <a:ext cx="3797835" cy="1200329"/>
          </a:xfrm>
          <a:prstGeom prst="rect">
            <a:avLst/>
          </a:prstGeom>
          <a:noFill/>
        </p:spPr>
        <p:txBody>
          <a:bodyPr wrap="none" rtlCol="0">
            <a:spAutoFit/>
          </a:bodyPr>
          <a:lstStyle/>
          <a:p>
            <a:r>
              <a:rPr lang="en-US" sz="7200" dirty="0">
                <a:solidFill>
                  <a:srgbClr val="344575"/>
                </a:solidFill>
                <a:latin typeface="Trebuchet MS" panose="020B0603020202020204" pitchFamily="34" charset="0"/>
              </a:rPr>
              <a:t>everblue</a:t>
            </a:r>
          </a:p>
        </p:txBody>
      </p:sp>
      <p:sp>
        <p:nvSpPr>
          <p:cNvPr id="14" name="TextBox 13">
            <a:extLst>
              <a:ext uri="{FF2B5EF4-FFF2-40B4-BE49-F238E27FC236}">
                <a16:creationId xmlns:a16="http://schemas.microsoft.com/office/drawing/2014/main" id="{0570E82E-B7C0-4941-AE42-3A3198AF5E31}"/>
              </a:ext>
            </a:extLst>
          </p:cNvPr>
          <p:cNvSpPr txBox="1"/>
          <p:nvPr/>
        </p:nvSpPr>
        <p:spPr>
          <a:xfrm>
            <a:off x="4110542" y="485846"/>
            <a:ext cx="330540" cy="338554"/>
          </a:xfrm>
          <a:prstGeom prst="rect">
            <a:avLst/>
          </a:prstGeom>
          <a:noFill/>
        </p:spPr>
        <p:txBody>
          <a:bodyPr wrap="none" rtlCol="0">
            <a:spAutoFit/>
          </a:bodyPr>
          <a:lstStyle/>
          <a:p>
            <a:r>
              <a:rPr lang="en-US" sz="1600" dirty="0">
                <a:solidFill>
                  <a:srgbClr val="364779"/>
                </a:solidFill>
                <a:latin typeface="Trebuchet MS" panose="020B0603020202020204" pitchFamily="34" charset="0"/>
              </a:rPr>
              <a:t>®</a:t>
            </a:r>
            <a:endParaRPr lang="en-US" sz="1600" dirty="0">
              <a:solidFill>
                <a:srgbClr val="364779"/>
              </a:solidFill>
            </a:endParaRPr>
          </a:p>
        </p:txBody>
      </p:sp>
      <p:sp>
        <p:nvSpPr>
          <p:cNvPr id="17" name="Rectangle 16">
            <a:extLst>
              <a:ext uri="{FF2B5EF4-FFF2-40B4-BE49-F238E27FC236}">
                <a16:creationId xmlns:a16="http://schemas.microsoft.com/office/drawing/2014/main" id="{EDBA0401-7C8F-4BB4-94AF-C35F69929DA5}"/>
              </a:ext>
            </a:extLst>
          </p:cNvPr>
          <p:cNvSpPr/>
          <p:nvPr/>
        </p:nvSpPr>
        <p:spPr>
          <a:xfrm>
            <a:off x="2760" y="5106261"/>
            <a:ext cx="9144000" cy="1792838"/>
          </a:xfrm>
          <a:prstGeom prst="rect">
            <a:avLst/>
          </a:prstGeom>
          <a:solidFill>
            <a:srgbClr val="2D435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a:p>
        </p:txBody>
      </p:sp>
      <p:sp>
        <p:nvSpPr>
          <p:cNvPr id="18" name="Rectangle 17">
            <a:extLst>
              <a:ext uri="{FF2B5EF4-FFF2-40B4-BE49-F238E27FC236}">
                <a16:creationId xmlns:a16="http://schemas.microsoft.com/office/drawing/2014/main" id="{B9CFDBC5-1C52-4DB8-A531-F53B57070B82}"/>
              </a:ext>
            </a:extLst>
          </p:cNvPr>
          <p:cNvSpPr/>
          <p:nvPr/>
        </p:nvSpPr>
        <p:spPr>
          <a:xfrm>
            <a:off x="2808269" y="6172892"/>
            <a:ext cx="5962650" cy="261610"/>
          </a:xfrm>
          <a:prstGeom prst="rect">
            <a:avLst/>
          </a:prstGeom>
        </p:spPr>
        <p:txBody>
          <a:bodyPr wrap="square">
            <a:spAutoFit/>
          </a:bodyPr>
          <a:lstStyle/>
          <a:p>
            <a:pPr marL="0" marR="0" algn="r">
              <a:spcBef>
                <a:spcPts val="0"/>
              </a:spcBef>
              <a:spcAft>
                <a:spcPts val="0"/>
              </a:spcAft>
              <a:tabLst>
                <a:tab pos="2971800" algn="ctr"/>
                <a:tab pos="5943600" algn="r"/>
              </a:tabLs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9" name="Rectangle 18">
            <a:extLst>
              <a:ext uri="{FF2B5EF4-FFF2-40B4-BE49-F238E27FC236}">
                <a16:creationId xmlns:a16="http://schemas.microsoft.com/office/drawing/2014/main" id="{8E50D85B-A925-4A41-9B2F-B1BC7C359300}"/>
              </a:ext>
            </a:extLst>
          </p:cNvPr>
          <p:cNvSpPr/>
          <p:nvPr/>
        </p:nvSpPr>
        <p:spPr>
          <a:xfrm>
            <a:off x="2791759" y="5814752"/>
            <a:ext cx="5981700" cy="492443"/>
          </a:xfrm>
          <a:prstGeom prst="rect">
            <a:avLst/>
          </a:prstGeom>
        </p:spPr>
        <p:txBody>
          <a:bodyPr wrap="square">
            <a:spAutoFit/>
          </a:bodyPr>
          <a:lstStyle/>
          <a:p>
            <a:pPr marL="0" marR="0" algn="r">
              <a:spcBef>
                <a:spcPts val="0"/>
              </a:spcBef>
              <a:spcAft>
                <a:spcPts val="0"/>
              </a:spcAft>
              <a:tabLst>
                <a:tab pos="2971800" algn="ctr"/>
                <a:tab pos="5943600" algn="r"/>
              </a:tabLst>
            </a:pPr>
            <a:r>
              <a:rPr lang="en-US" sz="2600" b="1" kern="12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LEED® O+M v4.1 Changes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0" name="Text Box 2">
            <a:extLst>
              <a:ext uri="{FF2B5EF4-FFF2-40B4-BE49-F238E27FC236}">
                <a16:creationId xmlns:a16="http://schemas.microsoft.com/office/drawing/2014/main" id="{B082DB5C-3FBE-4C06-8AE8-3534C278B44F}"/>
              </a:ext>
            </a:extLst>
          </p:cNvPr>
          <p:cNvSpPr txBox="1">
            <a:spLocks noChangeArrowheads="1"/>
          </p:cNvSpPr>
          <p:nvPr/>
        </p:nvSpPr>
        <p:spPr bwMode="auto">
          <a:xfrm>
            <a:off x="1423334" y="5367794"/>
            <a:ext cx="7315200" cy="599440"/>
          </a:xfrm>
          <a:prstGeom prst="rect">
            <a:avLst/>
          </a:prstGeom>
          <a:noFill/>
          <a:ln w="9525">
            <a:noFill/>
            <a:miter lim="800000"/>
            <a:headEnd/>
            <a:tailEnd/>
          </a:ln>
        </p:spPr>
        <p:txBody>
          <a:bodyPr rot="0" vert="horz" wrap="square" lIns="91440" tIns="45720" rIns="91440" bIns="45720" anchor="t" anchorCtr="0">
            <a:spAutoFit/>
          </a:bodyPr>
          <a:lstStyle/>
          <a:p>
            <a:pPr marL="0" marR="0" algn="r">
              <a:lnSpc>
                <a:spcPct val="107000"/>
              </a:lnSpc>
              <a:spcBef>
                <a:spcPts val="0"/>
              </a:spcBef>
              <a:spcAft>
                <a:spcPts val="800"/>
              </a:spcAft>
            </a:pPr>
            <a:r>
              <a:rPr lang="en-US" sz="1800" dirty="0">
                <a:solidFill>
                  <a:srgbClr val="FFFFFF"/>
                </a:solidFill>
                <a:effectLst/>
                <a:latin typeface="MV Boli" panose="02000500030200090000" pitchFamily="2" charset="0"/>
                <a:ea typeface="Calibri" panose="020F0502020204030204" pitchFamily="34" charset="0"/>
                <a:cs typeface="Times New Roman" panose="02020603050405020304" pitchFamily="18" charset="0"/>
              </a:rPr>
              <a:t>LEED: Connecting the Environment and the Built World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 name="Rectangle 11">
            <a:extLst>
              <a:ext uri="{FF2B5EF4-FFF2-40B4-BE49-F238E27FC236}">
                <a16:creationId xmlns:a16="http://schemas.microsoft.com/office/drawing/2014/main" id="{85FAFF51-1908-4B10-978A-71218F1A6E73}"/>
              </a:ext>
            </a:extLst>
          </p:cNvPr>
          <p:cNvSpPr/>
          <p:nvPr/>
        </p:nvSpPr>
        <p:spPr>
          <a:xfrm>
            <a:off x="0" y="4514776"/>
            <a:ext cx="9144000" cy="530352"/>
          </a:xfrm>
          <a:prstGeom prst="rect">
            <a:avLst/>
          </a:prstGeom>
          <a:solidFill>
            <a:schemeClr val="bg1">
              <a:alpha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a:p>
        </p:txBody>
      </p:sp>
      <p:sp>
        <p:nvSpPr>
          <p:cNvPr id="16" name="Text Box 2">
            <a:extLst>
              <a:ext uri="{FF2B5EF4-FFF2-40B4-BE49-F238E27FC236}">
                <a16:creationId xmlns:a16="http://schemas.microsoft.com/office/drawing/2014/main" id="{66B0154B-A38D-4ECF-8E66-E6B9E59B848B}"/>
              </a:ext>
            </a:extLst>
          </p:cNvPr>
          <p:cNvSpPr txBox="1">
            <a:spLocks noChangeArrowheads="1"/>
          </p:cNvSpPr>
          <p:nvPr/>
        </p:nvSpPr>
        <p:spPr bwMode="auto">
          <a:xfrm>
            <a:off x="5854464" y="4379522"/>
            <a:ext cx="2907030" cy="909320"/>
          </a:xfrm>
          <a:prstGeom prst="rect">
            <a:avLst/>
          </a:prstGeom>
          <a:noFill/>
          <a:ln w="9525">
            <a:noFill/>
            <a:miter lim="800000"/>
            <a:headEnd/>
            <a:tailEnd/>
          </a:ln>
        </p:spPr>
        <p:txBody>
          <a:bodyPr rot="0" vert="horz" wrap="square" lIns="91440" tIns="45720" rIns="91440" bIns="45720" anchor="t" anchorCtr="0">
            <a:spAutoFit/>
          </a:bodyPr>
          <a:lstStyle/>
          <a:p>
            <a:pPr marL="0" marR="0" algn="r">
              <a:lnSpc>
                <a:spcPct val="107000"/>
              </a:lnSpc>
              <a:spcBef>
                <a:spcPts val="0"/>
              </a:spcBef>
              <a:spcAft>
                <a:spcPts val="0"/>
              </a:spcAft>
            </a:pPr>
            <a:r>
              <a:rPr lang="en-US" sz="800" i="1" dirty="0">
                <a:solidFill>
                  <a:srgbClr val="767171"/>
                </a:solidFill>
                <a:effectLst/>
                <a:latin typeface="Calibri" panose="020F0502020204030204" pitchFamily="34" charset="0"/>
                <a:ea typeface="Calibri" panose="020F0502020204030204" pitchFamily="34" charset="0"/>
                <a:cs typeface="Times New Roman" panose="02020603050405020304" pitchFamily="18" charset="0"/>
              </a:rPr>
              <a:t>Cover Photo:</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r">
              <a:lnSpc>
                <a:spcPct val="107000"/>
              </a:lnSpc>
              <a:spcBef>
                <a:spcPts val="0"/>
              </a:spcBef>
              <a:spcAft>
                <a:spcPts val="0"/>
              </a:spcAft>
            </a:pPr>
            <a:r>
              <a:rPr lang="en-US" sz="1000" dirty="0">
                <a:solidFill>
                  <a:srgbClr val="203864"/>
                </a:solidFill>
                <a:effectLst/>
                <a:latin typeface="Calibri" panose="020F0502020204030204" pitchFamily="34" charset="0"/>
                <a:ea typeface="Calibri" panose="020F0502020204030204" pitchFamily="34" charset="0"/>
                <a:cs typeface="Times New Roman" panose="02020603050405020304" pitchFamily="18" charset="0"/>
              </a:rPr>
              <a:t>Phipps Conservatory and Botanical Gardens,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r">
              <a:lnSpc>
                <a:spcPct val="107000"/>
              </a:lnSpc>
              <a:spcBef>
                <a:spcPts val="0"/>
              </a:spcBef>
              <a:spcAft>
                <a:spcPts val="0"/>
              </a:spcAft>
            </a:pPr>
            <a:r>
              <a:rPr lang="en-US" sz="1000" dirty="0">
                <a:solidFill>
                  <a:srgbClr val="203864"/>
                </a:solidFill>
                <a:effectLst/>
                <a:latin typeface="Calibri" panose="020F0502020204030204" pitchFamily="34" charset="0"/>
                <a:ea typeface="Calibri" panose="020F0502020204030204" pitchFamily="34" charset="0"/>
                <a:cs typeface="Times New Roman" panose="02020603050405020304" pitchFamily="18" charset="0"/>
              </a:rPr>
              <a:t>Center for Sustainable Landscapes (CSL</a:t>
            </a:r>
            <a:r>
              <a:rPr lang="en-US" sz="900" dirty="0">
                <a:solidFill>
                  <a:srgbClr val="203864"/>
                </a:solidFill>
                <a:effectLst/>
                <a:latin typeface="Calibri" panose="020F0502020204030204" pitchFamily="34" charset="0"/>
                <a:ea typeface="Calibri" panose="020F0502020204030204" pitchFamily="34" charset="0"/>
                <a:cs typeface="Times New Roman" panose="02020603050405020304" pitchFamily="18"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r">
              <a:lnSpc>
                <a:spcPct val="107000"/>
              </a:lnSpc>
              <a:spcBef>
                <a:spcPts val="0"/>
              </a:spcBef>
              <a:spcAft>
                <a:spcPts val="800"/>
              </a:spcAft>
            </a:pPr>
            <a:r>
              <a:rPr lang="en-US" sz="800" i="1" dirty="0">
                <a:solidFill>
                  <a:srgbClr val="404040"/>
                </a:solidFill>
                <a:effectLst/>
                <a:latin typeface="Calibri" panose="020F0502020204030204" pitchFamily="34" charset="0"/>
                <a:ea typeface="Calibri" panose="020F0502020204030204" pitchFamily="34" charset="0"/>
                <a:cs typeface="Calibri" panose="020F0502020204030204" pitchFamily="34" charset="0"/>
              </a:rPr>
              <a:t>Photo credit </a:t>
            </a:r>
            <a:r>
              <a:rPr lang="en-US" sz="600" i="1" dirty="0">
                <a:solidFill>
                  <a:srgbClr val="404040"/>
                </a:solidFill>
                <a:effectLst/>
                <a:latin typeface="Calibri" panose="020F0502020204030204" pitchFamily="34" charset="0"/>
                <a:ea typeface="Calibri" panose="020F0502020204030204" pitchFamily="34" charset="0"/>
                <a:cs typeface="Calibri" panose="020F0502020204030204" pitchFamily="34" charset="0"/>
              </a:rPr>
              <a:t>©</a:t>
            </a:r>
            <a:r>
              <a:rPr lang="en-US" sz="800" i="1" dirty="0" err="1">
                <a:solidFill>
                  <a:srgbClr val="404040"/>
                </a:solidFill>
                <a:effectLst/>
                <a:latin typeface="Calibri" panose="020F0502020204030204" pitchFamily="34" charset="0"/>
                <a:ea typeface="Calibri" panose="020F0502020204030204" pitchFamily="34" charset="0"/>
                <a:cs typeface="Times New Roman" panose="02020603050405020304" pitchFamily="18" charset="0"/>
              </a:rPr>
              <a:t>Denmarsh</a:t>
            </a:r>
            <a:r>
              <a:rPr lang="en-US" sz="800" i="1" dirty="0">
                <a:solidFill>
                  <a:srgbClr val="404040"/>
                </a:solidFill>
                <a:effectLst/>
                <a:latin typeface="Calibri" panose="020F0502020204030204" pitchFamily="34" charset="0"/>
                <a:ea typeface="Calibri" panose="020F0502020204030204" pitchFamily="34" charset="0"/>
                <a:cs typeface="Times New Roman" panose="02020603050405020304" pitchFamily="18" charset="0"/>
              </a:rPr>
              <a:t> Photography, Inc.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r">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Audio 4">
            <a:hlinkClick r:id="" action="ppaction://media"/>
            <a:extLst>
              <a:ext uri="{FF2B5EF4-FFF2-40B4-BE49-F238E27FC236}">
                <a16:creationId xmlns:a16="http://schemas.microsoft.com/office/drawing/2014/main" id="{7AF7C1AC-8845-4108-B5D5-80E8AC697D7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228971987"/>
      </p:ext>
    </p:extLst>
  </p:cSld>
  <p:clrMapOvr>
    <a:masterClrMapping/>
  </p:clrMapOvr>
  <mc:AlternateContent xmlns:mc="http://schemas.openxmlformats.org/markup-compatibility/2006" xmlns:p14="http://schemas.microsoft.com/office/powerpoint/2010/main">
    <mc:Choice Requires="p14">
      <p:transition spd="slow" p14:dur="2000" advTm="10054"/>
    </mc:Choice>
    <mc:Fallback xmlns="">
      <p:transition spd="slow" advTm="1005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04588"/>
            <a:ext cx="8229600" cy="790441"/>
          </a:xfrm>
        </p:spPr>
        <p:txBody>
          <a:bodyPr>
            <a:normAutofit/>
          </a:bodyPr>
          <a:lstStyle/>
          <a:p>
            <a:r>
              <a:rPr lang="en-US" dirty="0"/>
              <a:t>LEED O+M v4.1 Eliminated Prerequisites</a:t>
            </a:r>
          </a:p>
        </p:txBody>
      </p:sp>
      <p:sp>
        <p:nvSpPr>
          <p:cNvPr id="2" name="Content Placeholder 1">
            <a:extLst>
              <a:ext uri="{FF2B5EF4-FFF2-40B4-BE49-F238E27FC236}">
                <a16:creationId xmlns:a16="http://schemas.microsoft.com/office/drawing/2014/main" id="{9DE31582-CFE0-4ED4-98FA-DFC1183BDF76}"/>
              </a:ext>
            </a:extLst>
          </p:cNvPr>
          <p:cNvSpPr>
            <a:spLocks noGrp="1"/>
          </p:cNvSpPr>
          <p:nvPr>
            <p:ph idx="1"/>
          </p:nvPr>
        </p:nvSpPr>
        <p:spPr>
          <a:xfrm>
            <a:off x="457200" y="1417638"/>
            <a:ext cx="8229600" cy="4938712"/>
          </a:xfrm>
        </p:spPr>
        <p:txBody>
          <a:bodyPr>
            <a:normAutofit/>
          </a:bodyPr>
          <a:lstStyle/>
          <a:p>
            <a:r>
              <a:rPr lang="en-US" dirty="0"/>
              <a:t>Site Management Policy</a:t>
            </a:r>
          </a:p>
          <a:p>
            <a:r>
              <a:rPr lang="en-US" dirty="0"/>
              <a:t>All Water Efficiency credit category prerequisites</a:t>
            </a:r>
          </a:p>
          <a:p>
            <a:r>
              <a:rPr lang="en-US" dirty="0"/>
              <a:t>Minimum Energy Performance</a:t>
            </a:r>
          </a:p>
          <a:p>
            <a:r>
              <a:rPr lang="en-US" dirty="0"/>
              <a:t>Building Level Energy Metering</a:t>
            </a:r>
          </a:p>
          <a:p>
            <a:r>
              <a:rPr lang="en-US" dirty="0"/>
              <a:t>Ongoing Purchasing and Waste Policy</a:t>
            </a:r>
          </a:p>
          <a:p>
            <a:r>
              <a:rPr lang="en-US" dirty="0"/>
              <a:t>Minimum Indoor Air Quality Performance</a:t>
            </a:r>
          </a:p>
        </p:txBody>
      </p:sp>
      <p:pic>
        <p:nvPicPr>
          <p:cNvPr id="15" name="Audio 14">
            <a:hlinkClick r:id="" action="ppaction://media"/>
            <a:extLst>
              <a:ext uri="{FF2B5EF4-FFF2-40B4-BE49-F238E27FC236}">
                <a16:creationId xmlns:a16="http://schemas.microsoft.com/office/drawing/2014/main" id="{32E13F55-BADF-48C0-A54D-091D2FF17A4B}"/>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82000" y="6096000"/>
            <a:ext cx="609600" cy="609600"/>
          </a:xfrm>
          <a:prstGeom prst="rect">
            <a:avLst/>
          </a:prstGeom>
        </p:spPr>
      </p:pic>
      <p:sp>
        <p:nvSpPr>
          <p:cNvPr id="16" name="Rectangle 15">
            <a:extLst>
              <a:ext uri="{FF2B5EF4-FFF2-40B4-BE49-F238E27FC236}">
                <a16:creationId xmlns:a16="http://schemas.microsoft.com/office/drawing/2014/main" id="{350D5F8B-C6CA-4862-9E3A-F0704913F782}"/>
              </a:ext>
            </a:extLst>
          </p:cNvPr>
          <p:cNvSpPr/>
          <p:nvPr/>
        </p:nvSpPr>
        <p:spPr>
          <a:xfrm>
            <a:off x="7539789" y="6356350"/>
            <a:ext cx="1604211" cy="50165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44147643"/>
      </p:ext>
    </p:extLst>
  </p:cSld>
  <p:clrMapOvr>
    <a:masterClrMapping/>
  </p:clrMapOvr>
  <mc:AlternateContent xmlns:mc="http://schemas.openxmlformats.org/markup-compatibility/2006" xmlns:p14="http://schemas.microsoft.com/office/powerpoint/2010/main">
    <mc:Choice Requires="p14">
      <p:transition spd="slow" p14:dur="2000" advTm="68476"/>
    </mc:Choice>
    <mc:Fallback xmlns="">
      <p:transition spd="slow" advTm="6847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1" fill="hold" display="0">
                  <p:stCondLst>
                    <p:cond delay="indefinite"/>
                  </p:stCondLst>
                  <p:endCondLst>
                    <p:cond evt="onStopAudio" delay="0">
                      <p:tgtEl>
                        <p:sldTgt/>
                      </p:tgtEl>
                    </p:cond>
                  </p:endCondLst>
                </p:cTn>
                <p:tgtEl>
                  <p:spTgt spid="1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04588"/>
            <a:ext cx="8229600" cy="790441"/>
          </a:xfrm>
        </p:spPr>
        <p:txBody>
          <a:bodyPr>
            <a:normAutofit/>
          </a:bodyPr>
          <a:lstStyle/>
          <a:p>
            <a:r>
              <a:rPr lang="en-US" dirty="0"/>
              <a:t>LEED O+M v4.1 Eliminated Credits</a:t>
            </a:r>
          </a:p>
        </p:txBody>
      </p:sp>
      <p:sp>
        <p:nvSpPr>
          <p:cNvPr id="2" name="Content Placeholder 1">
            <a:extLst>
              <a:ext uri="{FF2B5EF4-FFF2-40B4-BE49-F238E27FC236}">
                <a16:creationId xmlns:a16="http://schemas.microsoft.com/office/drawing/2014/main" id="{9DE31582-CFE0-4ED4-98FA-DFC1183BDF76}"/>
              </a:ext>
            </a:extLst>
          </p:cNvPr>
          <p:cNvSpPr>
            <a:spLocks noGrp="1"/>
          </p:cNvSpPr>
          <p:nvPr>
            <p:ph idx="1"/>
          </p:nvPr>
        </p:nvSpPr>
        <p:spPr>
          <a:xfrm>
            <a:off x="457200" y="1417638"/>
            <a:ext cx="8686800" cy="5440362"/>
          </a:xfrm>
        </p:spPr>
        <p:txBody>
          <a:bodyPr>
            <a:normAutofit lnSpcReduction="10000"/>
          </a:bodyPr>
          <a:lstStyle/>
          <a:p>
            <a:pPr>
              <a:lnSpc>
                <a:spcPct val="100000"/>
              </a:lnSpc>
              <a:spcAft>
                <a:spcPts val="400"/>
              </a:spcAft>
            </a:pPr>
            <a:r>
              <a:rPr lang="en-US" dirty="0"/>
              <a:t>Site development – Protect or Restore Habitat</a:t>
            </a:r>
          </a:p>
          <a:p>
            <a:pPr>
              <a:lnSpc>
                <a:spcPct val="100000"/>
              </a:lnSpc>
              <a:spcAft>
                <a:spcPts val="400"/>
              </a:spcAft>
            </a:pPr>
            <a:r>
              <a:rPr lang="en-US" dirty="0"/>
              <a:t>Site Improvement Plan</a:t>
            </a:r>
          </a:p>
          <a:p>
            <a:pPr>
              <a:lnSpc>
                <a:spcPct val="100000"/>
              </a:lnSpc>
              <a:spcAft>
                <a:spcPts val="400"/>
              </a:spcAft>
            </a:pPr>
            <a:r>
              <a:rPr lang="en-US" dirty="0"/>
              <a:t>All Water Efficiency credit category credits</a:t>
            </a:r>
          </a:p>
          <a:p>
            <a:pPr>
              <a:lnSpc>
                <a:spcPct val="100000"/>
              </a:lnSpc>
              <a:spcAft>
                <a:spcPts val="400"/>
              </a:spcAft>
            </a:pPr>
            <a:r>
              <a:rPr lang="en-US" dirty="0"/>
              <a:t>Existing Building Commissioning – Analysis</a:t>
            </a:r>
          </a:p>
          <a:p>
            <a:pPr>
              <a:lnSpc>
                <a:spcPct val="100000"/>
              </a:lnSpc>
              <a:spcAft>
                <a:spcPts val="400"/>
              </a:spcAft>
            </a:pPr>
            <a:r>
              <a:rPr lang="en-US" dirty="0"/>
              <a:t>Existing Building Commissioning – Implementation</a:t>
            </a:r>
          </a:p>
          <a:p>
            <a:pPr>
              <a:lnSpc>
                <a:spcPct val="100000"/>
              </a:lnSpc>
              <a:spcAft>
                <a:spcPts val="400"/>
              </a:spcAft>
            </a:pPr>
            <a:r>
              <a:rPr lang="en-US" dirty="0"/>
              <a:t>Ongoing Commissioning</a:t>
            </a:r>
          </a:p>
          <a:p>
            <a:pPr>
              <a:lnSpc>
                <a:spcPct val="100000"/>
              </a:lnSpc>
              <a:spcAft>
                <a:spcPts val="400"/>
              </a:spcAft>
            </a:pPr>
            <a:r>
              <a:rPr lang="en-US" dirty="0"/>
              <a:t>Advanced Energy Metering</a:t>
            </a:r>
          </a:p>
          <a:p>
            <a:pPr>
              <a:lnSpc>
                <a:spcPct val="100000"/>
              </a:lnSpc>
              <a:spcAft>
                <a:spcPts val="400"/>
              </a:spcAft>
            </a:pPr>
            <a:r>
              <a:rPr lang="en-US" dirty="0"/>
              <a:t>Renewable Energy and Carbon Offsets</a:t>
            </a:r>
          </a:p>
          <a:p>
            <a:pPr>
              <a:lnSpc>
                <a:spcPct val="100000"/>
              </a:lnSpc>
              <a:spcAft>
                <a:spcPts val="400"/>
              </a:spcAft>
            </a:pPr>
            <a:r>
              <a:rPr lang="en-US" dirty="0"/>
              <a:t>Purchasing – ongoing</a:t>
            </a:r>
          </a:p>
          <a:p>
            <a:pPr>
              <a:lnSpc>
                <a:spcPct val="100000"/>
              </a:lnSpc>
              <a:spcAft>
                <a:spcPts val="400"/>
              </a:spcAft>
            </a:pPr>
            <a:r>
              <a:rPr lang="en-US" dirty="0"/>
              <a:t>Purchasing – lamps</a:t>
            </a:r>
          </a:p>
          <a:p>
            <a:pPr>
              <a:lnSpc>
                <a:spcPct val="100000"/>
              </a:lnSpc>
              <a:spcAft>
                <a:spcPts val="400"/>
              </a:spcAft>
            </a:pPr>
            <a:r>
              <a:rPr lang="en-US" dirty="0"/>
              <a:t>Purchasing Facility Maintenance and Renovation</a:t>
            </a:r>
          </a:p>
          <a:p>
            <a:pPr>
              <a:lnSpc>
                <a:spcPct val="100000"/>
              </a:lnSpc>
              <a:spcAft>
                <a:spcPts val="400"/>
              </a:spcAft>
            </a:pPr>
            <a:r>
              <a:rPr lang="en-US" dirty="0"/>
              <a:t>Solid Waste Management – ongoing</a:t>
            </a:r>
          </a:p>
          <a:p>
            <a:pPr>
              <a:lnSpc>
                <a:spcPct val="100000"/>
              </a:lnSpc>
              <a:spcAft>
                <a:spcPts val="400"/>
              </a:spcAft>
            </a:pPr>
            <a:r>
              <a:rPr lang="en-US" dirty="0"/>
              <a:t>Solid Waste Management – Facility Maintenance and Renovation</a:t>
            </a:r>
          </a:p>
        </p:txBody>
      </p:sp>
      <p:pic>
        <p:nvPicPr>
          <p:cNvPr id="6" name="Audio 5">
            <a:hlinkClick r:id="" action="ppaction://media"/>
            <a:extLst>
              <a:ext uri="{FF2B5EF4-FFF2-40B4-BE49-F238E27FC236}">
                <a16:creationId xmlns:a16="http://schemas.microsoft.com/office/drawing/2014/main" id="{833F9D15-0EAB-47A1-A80C-C3E9312715C3}"/>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82000" y="6096000"/>
            <a:ext cx="609600" cy="609600"/>
          </a:xfrm>
          <a:prstGeom prst="rect">
            <a:avLst/>
          </a:prstGeom>
        </p:spPr>
      </p:pic>
      <p:sp>
        <p:nvSpPr>
          <p:cNvPr id="8" name="Rectangle 7">
            <a:extLst>
              <a:ext uri="{FF2B5EF4-FFF2-40B4-BE49-F238E27FC236}">
                <a16:creationId xmlns:a16="http://schemas.microsoft.com/office/drawing/2014/main" id="{FB718DDA-A62E-43F9-92F0-AEDD19D3C229}"/>
              </a:ext>
            </a:extLst>
          </p:cNvPr>
          <p:cNvSpPr/>
          <p:nvPr/>
        </p:nvSpPr>
        <p:spPr>
          <a:xfrm>
            <a:off x="7539789" y="6356350"/>
            <a:ext cx="1604211" cy="50165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704828033"/>
      </p:ext>
    </p:extLst>
  </p:cSld>
  <p:clrMapOvr>
    <a:masterClrMapping/>
  </p:clrMapOvr>
  <mc:AlternateContent xmlns:mc="http://schemas.openxmlformats.org/markup-compatibility/2006" xmlns:p14="http://schemas.microsoft.com/office/powerpoint/2010/main">
    <mc:Choice Requires="p14">
      <p:transition spd="slow" p14:dur="2000" advTm="53777"/>
    </mc:Choice>
    <mc:Fallback xmlns="">
      <p:transition spd="slow" advTm="5377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9" fill="hold" display="0">
                  <p:stCondLst>
                    <p:cond delay="indefinite"/>
                  </p:stCondLst>
                  <p:endCondLst>
                    <p:cond evt="onStopAudio" delay="0">
                      <p:tgtEl>
                        <p:sldTgt/>
                      </p:tgtEl>
                    </p:cond>
                  </p:endCondLst>
                </p:cTn>
                <p:tgtEl>
                  <p:spTgt spid="6"/>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04588"/>
            <a:ext cx="8229600" cy="790441"/>
          </a:xfrm>
        </p:spPr>
        <p:txBody>
          <a:bodyPr>
            <a:normAutofit/>
          </a:bodyPr>
          <a:lstStyle/>
          <a:p>
            <a:r>
              <a:rPr lang="en-US" dirty="0"/>
              <a:t>LEED O+M v4.1 Eliminated Credits</a:t>
            </a:r>
          </a:p>
        </p:txBody>
      </p:sp>
      <p:sp>
        <p:nvSpPr>
          <p:cNvPr id="2" name="Content Placeholder 1">
            <a:extLst>
              <a:ext uri="{FF2B5EF4-FFF2-40B4-BE49-F238E27FC236}">
                <a16:creationId xmlns:a16="http://schemas.microsoft.com/office/drawing/2014/main" id="{9DE31582-CFE0-4ED4-98FA-DFC1183BDF76}"/>
              </a:ext>
            </a:extLst>
          </p:cNvPr>
          <p:cNvSpPr>
            <a:spLocks noGrp="1"/>
          </p:cNvSpPr>
          <p:nvPr>
            <p:ph idx="1"/>
          </p:nvPr>
        </p:nvSpPr>
        <p:spPr>
          <a:xfrm>
            <a:off x="457200" y="1417638"/>
            <a:ext cx="8229600" cy="5440362"/>
          </a:xfrm>
        </p:spPr>
        <p:txBody>
          <a:bodyPr>
            <a:normAutofit/>
          </a:bodyPr>
          <a:lstStyle/>
          <a:p>
            <a:r>
              <a:rPr lang="en-US" dirty="0"/>
              <a:t>Green Cleaning – Custodial Effectiveness Assessment</a:t>
            </a:r>
          </a:p>
          <a:p>
            <a:r>
              <a:rPr lang="en-US" dirty="0"/>
              <a:t>Green Cleaning – Products and Materials</a:t>
            </a:r>
          </a:p>
          <a:p>
            <a:r>
              <a:rPr lang="en-US" dirty="0"/>
              <a:t>Green Cleaning – Equipment </a:t>
            </a:r>
          </a:p>
          <a:p>
            <a:r>
              <a:rPr lang="en-US" dirty="0"/>
              <a:t>Indoor Air Quality Management Program</a:t>
            </a:r>
          </a:p>
          <a:p>
            <a:r>
              <a:rPr lang="en-US" dirty="0"/>
              <a:t>Enhanced Indoor Air Quality Strategies</a:t>
            </a:r>
          </a:p>
          <a:p>
            <a:r>
              <a:rPr lang="en-US" dirty="0"/>
              <a:t>Thermal Comfort</a:t>
            </a:r>
          </a:p>
          <a:p>
            <a:r>
              <a:rPr lang="en-US" dirty="0"/>
              <a:t>Interior Lighting</a:t>
            </a:r>
          </a:p>
          <a:p>
            <a:r>
              <a:rPr lang="en-US" dirty="0"/>
              <a:t>Daylight and Quality Views</a:t>
            </a:r>
          </a:p>
          <a:p>
            <a:r>
              <a:rPr lang="en-US" dirty="0"/>
              <a:t>LEED AP (moved into Innovation Credit)</a:t>
            </a:r>
          </a:p>
          <a:p>
            <a:r>
              <a:rPr lang="en-US" dirty="0"/>
              <a:t>Regional Priority</a:t>
            </a:r>
          </a:p>
        </p:txBody>
      </p:sp>
      <p:pic>
        <p:nvPicPr>
          <p:cNvPr id="4" name="Audio 3">
            <a:hlinkClick r:id="" action="ppaction://media"/>
            <a:extLst>
              <a:ext uri="{FF2B5EF4-FFF2-40B4-BE49-F238E27FC236}">
                <a16:creationId xmlns:a16="http://schemas.microsoft.com/office/drawing/2014/main" id="{B1C9F8F7-5CED-4FE7-9393-08B0C898F6C0}"/>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82000" y="6096000"/>
            <a:ext cx="609600" cy="609600"/>
          </a:xfrm>
          <a:prstGeom prst="rect">
            <a:avLst/>
          </a:prstGeom>
        </p:spPr>
      </p:pic>
      <p:sp>
        <p:nvSpPr>
          <p:cNvPr id="6" name="Rectangle 5">
            <a:extLst>
              <a:ext uri="{FF2B5EF4-FFF2-40B4-BE49-F238E27FC236}">
                <a16:creationId xmlns:a16="http://schemas.microsoft.com/office/drawing/2014/main" id="{A54964D3-8AE1-4249-BAE3-F371C987FBCE}"/>
              </a:ext>
            </a:extLst>
          </p:cNvPr>
          <p:cNvSpPr/>
          <p:nvPr/>
        </p:nvSpPr>
        <p:spPr>
          <a:xfrm>
            <a:off x="7539789" y="6356350"/>
            <a:ext cx="1604211" cy="50165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325205822"/>
      </p:ext>
    </p:extLst>
  </p:cSld>
  <p:clrMapOvr>
    <a:masterClrMapping/>
  </p:clrMapOvr>
  <mc:AlternateContent xmlns:mc="http://schemas.openxmlformats.org/markup-compatibility/2006" xmlns:p14="http://schemas.microsoft.com/office/powerpoint/2010/main">
    <mc:Choice Requires="p14">
      <p:transition spd="slow" p14:dur="2000" advTm="78739"/>
    </mc:Choice>
    <mc:Fallback xmlns="">
      <p:transition spd="slow" advTm="787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7" fill="hold" display="0">
                  <p:stCondLst>
                    <p:cond delay="indefinite"/>
                  </p:stCondLst>
                  <p:endCondLst>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04588"/>
            <a:ext cx="8229600" cy="790441"/>
          </a:xfrm>
        </p:spPr>
        <p:txBody>
          <a:bodyPr>
            <a:normAutofit/>
          </a:bodyPr>
          <a:lstStyle/>
          <a:p>
            <a:r>
              <a:rPr lang="en-US" dirty="0"/>
              <a:t>LEED O+M v4.1 New Prerequisites</a:t>
            </a:r>
          </a:p>
        </p:txBody>
      </p:sp>
      <p:sp>
        <p:nvSpPr>
          <p:cNvPr id="2" name="Content Placeholder 1">
            <a:extLst>
              <a:ext uri="{FF2B5EF4-FFF2-40B4-BE49-F238E27FC236}">
                <a16:creationId xmlns:a16="http://schemas.microsoft.com/office/drawing/2014/main" id="{9DE31582-CFE0-4ED4-98FA-DFC1183BDF76}"/>
              </a:ext>
            </a:extLst>
          </p:cNvPr>
          <p:cNvSpPr>
            <a:spLocks noGrp="1"/>
          </p:cNvSpPr>
          <p:nvPr>
            <p:ph idx="1"/>
          </p:nvPr>
        </p:nvSpPr>
        <p:spPr>
          <a:xfrm>
            <a:off x="457200" y="1417638"/>
            <a:ext cx="8229600" cy="5440362"/>
          </a:xfrm>
        </p:spPr>
        <p:txBody>
          <a:bodyPr anchor="t">
            <a:normAutofit/>
          </a:bodyPr>
          <a:lstStyle/>
          <a:p>
            <a:r>
              <a:rPr lang="en-US" dirty="0"/>
              <a:t>Transportation Performance*</a:t>
            </a:r>
          </a:p>
          <a:p>
            <a:r>
              <a:rPr lang="en-US" dirty="0"/>
              <a:t>Water Performance*</a:t>
            </a:r>
          </a:p>
          <a:p>
            <a:r>
              <a:rPr lang="en-US" dirty="0"/>
              <a:t>Energy Performance*</a:t>
            </a:r>
          </a:p>
          <a:p>
            <a:r>
              <a:rPr lang="en-US" dirty="0"/>
              <a:t>Purchasing Policy</a:t>
            </a:r>
          </a:p>
          <a:p>
            <a:r>
              <a:rPr lang="en-US" dirty="0"/>
              <a:t>Waste Performance*</a:t>
            </a:r>
          </a:p>
          <a:p>
            <a:r>
              <a:rPr lang="en-US" dirty="0"/>
              <a:t>Minimum Indoor Air Quality</a:t>
            </a:r>
          </a:p>
          <a:p>
            <a:r>
              <a:rPr lang="en-US" dirty="0"/>
              <a:t>Indoor Air Quality Performance*</a:t>
            </a:r>
          </a:p>
          <a:p>
            <a:endParaRPr lang="en-US" dirty="0"/>
          </a:p>
          <a:p>
            <a:endParaRPr lang="en-US" dirty="0"/>
          </a:p>
          <a:p>
            <a:endParaRPr lang="en-US" dirty="0"/>
          </a:p>
          <a:p>
            <a:endParaRPr lang="en-US" dirty="0"/>
          </a:p>
          <a:p>
            <a:pPr marL="0" indent="0" algn="r">
              <a:buNone/>
            </a:pPr>
            <a:r>
              <a:rPr lang="en-US" dirty="0"/>
              <a:t>*Required prerequisites with points assigned</a:t>
            </a:r>
          </a:p>
          <a:p>
            <a:endParaRPr lang="en-US" dirty="0"/>
          </a:p>
        </p:txBody>
      </p:sp>
      <p:pic>
        <p:nvPicPr>
          <p:cNvPr id="5" name="Audio 4">
            <a:hlinkClick r:id="" action="ppaction://media"/>
            <a:extLst>
              <a:ext uri="{FF2B5EF4-FFF2-40B4-BE49-F238E27FC236}">
                <a16:creationId xmlns:a16="http://schemas.microsoft.com/office/drawing/2014/main" id="{057EA237-95A9-45B8-B52A-92D28975FED7}"/>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82000" y="6096000"/>
            <a:ext cx="609600" cy="609600"/>
          </a:xfrm>
          <a:prstGeom prst="rect">
            <a:avLst/>
          </a:prstGeom>
        </p:spPr>
      </p:pic>
      <p:sp>
        <p:nvSpPr>
          <p:cNvPr id="8" name="Rectangle 7">
            <a:extLst>
              <a:ext uri="{FF2B5EF4-FFF2-40B4-BE49-F238E27FC236}">
                <a16:creationId xmlns:a16="http://schemas.microsoft.com/office/drawing/2014/main" id="{D3531765-0BBF-4451-BAD5-A4626FE51436}"/>
              </a:ext>
            </a:extLst>
          </p:cNvPr>
          <p:cNvSpPr/>
          <p:nvPr/>
        </p:nvSpPr>
        <p:spPr>
          <a:xfrm>
            <a:off x="7539789" y="6356350"/>
            <a:ext cx="1604211" cy="50165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676985383"/>
      </p:ext>
    </p:extLst>
  </p:cSld>
  <p:clrMapOvr>
    <a:masterClrMapping/>
  </p:clrMapOvr>
  <mc:AlternateContent xmlns:mc="http://schemas.openxmlformats.org/markup-compatibility/2006" xmlns:p14="http://schemas.microsoft.com/office/powerpoint/2010/main">
    <mc:Choice Requires="p14">
      <p:transition spd="slow" p14:dur="2000" advTm="68893"/>
    </mc:Choice>
    <mc:Fallback xmlns="">
      <p:transition spd="slow" advTm="6889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9" fill="hold" display="0">
                  <p:stCondLst>
                    <p:cond delay="indefinite"/>
                  </p:stCondLst>
                  <p:endCondLst>
                    <p:cond evt="onStopAudio" delay="0">
                      <p:tgtEl>
                        <p:sldTgt/>
                      </p:tgtEl>
                    </p:cond>
                  </p:endCondLst>
                </p:cTn>
                <p:tgtEl>
                  <p:spTgt spid="5"/>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04588"/>
            <a:ext cx="8229600" cy="790441"/>
          </a:xfrm>
        </p:spPr>
        <p:txBody>
          <a:bodyPr>
            <a:normAutofit/>
          </a:bodyPr>
          <a:lstStyle/>
          <a:p>
            <a:r>
              <a:rPr lang="en-US" dirty="0"/>
              <a:t>LEED O+M v4.1 Transportation Performance</a:t>
            </a:r>
          </a:p>
        </p:txBody>
      </p:sp>
      <p:sp>
        <p:nvSpPr>
          <p:cNvPr id="2" name="Content Placeholder 1">
            <a:extLst>
              <a:ext uri="{FF2B5EF4-FFF2-40B4-BE49-F238E27FC236}">
                <a16:creationId xmlns:a16="http://schemas.microsoft.com/office/drawing/2014/main" id="{9DE31582-CFE0-4ED4-98FA-DFC1183BDF76}"/>
              </a:ext>
            </a:extLst>
          </p:cNvPr>
          <p:cNvSpPr>
            <a:spLocks noGrp="1"/>
          </p:cNvSpPr>
          <p:nvPr>
            <p:ph idx="1"/>
          </p:nvPr>
        </p:nvSpPr>
        <p:spPr>
          <a:xfrm>
            <a:off x="457200" y="1417638"/>
            <a:ext cx="8229600" cy="5440362"/>
          </a:xfrm>
        </p:spPr>
        <p:txBody>
          <a:bodyPr anchor="t">
            <a:normAutofit/>
          </a:bodyPr>
          <a:lstStyle/>
          <a:p>
            <a:r>
              <a:rPr lang="en-US" dirty="0"/>
              <a:t>Prerequisite with points</a:t>
            </a:r>
          </a:p>
          <a:p>
            <a:r>
              <a:rPr lang="en-US" dirty="0"/>
              <a:t>Replaces Alternative Transportation credit</a:t>
            </a:r>
          </a:p>
          <a:p>
            <a:r>
              <a:rPr lang="en-US" dirty="0"/>
              <a:t>Arc calculates the transportation performance score</a:t>
            </a:r>
          </a:p>
          <a:p>
            <a:endParaRPr lang="en-US" dirty="0"/>
          </a:p>
        </p:txBody>
      </p:sp>
      <p:graphicFrame>
        <p:nvGraphicFramePr>
          <p:cNvPr id="4" name="Table 3">
            <a:extLst>
              <a:ext uri="{FF2B5EF4-FFF2-40B4-BE49-F238E27FC236}">
                <a16:creationId xmlns:a16="http://schemas.microsoft.com/office/drawing/2014/main" id="{235CA2A7-B141-4932-81B7-BC78C4123251}"/>
              </a:ext>
            </a:extLst>
          </p:cNvPr>
          <p:cNvGraphicFramePr>
            <a:graphicFrameLocks noGrp="1"/>
          </p:cNvGraphicFramePr>
          <p:nvPr>
            <p:extLst>
              <p:ext uri="{D42A27DB-BD31-4B8C-83A1-F6EECF244321}">
                <p14:modId xmlns:p14="http://schemas.microsoft.com/office/powerpoint/2010/main" val="445344339"/>
              </p:ext>
            </p:extLst>
          </p:nvPr>
        </p:nvGraphicFramePr>
        <p:xfrm>
          <a:off x="1387641" y="2717689"/>
          <a:ext cx="6400800" cy="3657600"/>
        </p:xfrm>
        <a:graphic>
          <a:graphicData uri="http://schemas.openxmlformats.org/drawingml/2006/table">
            <a:tbl>
              <a:tblPr firstRow="1" firstCol="1" bandRow="1"/>
              <a:tblGrid>
                <a:gridCol w="3200400">
                  <a:extLst>
                    <a:ext uri="{9D8B030D-6E8A-4147-A177-3AD203B41FA5}">
                      <a16:colId xmlns:a16="http://schemas.microsoft.com/office/drawing/2014/main" val="750978024"/>
                    </a:ext>
                  </a:extLst>
                </a:gridCol>
                <a:gridCol w="3200400">
                  <a:extLst>
                    <a:ext uri="{9D8B030D-6E8A-4147-A177-3AD203B41FA5}">
                      <a16:colId xmlns:a16="http://schemas.microsoft.com/office/drawing/2014/main" val="2706518718"/>
                    </a:ext>
                  </a:extLst>
                </a:gridCol>
              </a:tblGrid>
              <a:tr h="365760">
                <a:tc>
                  <a:txBody>
                    <a:bodyPr/>
                    <a:lstStyle/>
                    <a:p>
                      <a:pPr marL="0" marR="0" algn="ctr">
                        <a:lnSpc>
                          <a:spcPct val="107000"/>
                        </a:lnSpc>
                        <a:spcBef>
                          <a:spcPts val="0"/>
                        </a:spcBef>
                        <a:spcAft>
                          <a:spcPts val="0"/>
                        </a:spcAft>
                      </a:pPr>
                      <a:r>
                        <a:rPr lang="en-US" sz="1600" b="1"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Transportation Performance Score</a:t>
                      </a:r>
                      <a:endParaRPr lang="en-US" sz="1600" b="1"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b="1"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LEED Points</a:t>
                      </a:r>
                      <a:endParaRPr lang="en-US" sz="1600" b="1"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3719839709"/>
                  </a:ext>
                </a:extLst>
              </a:tr>
              <a:tr h="365760">
                <a:tc>
                  <a:txBody>
                    <a:bodyPr/>
                    <a:lstStyle/>
                    <a:p>
                      <a:pPr marL="0" marR="0" algn="ctr">
                        <a:lnSpc>
                          <a:spcPct val="107000"/>
                        </a:lnSpc>
                        <a:spcBef>
                          <a:spcPts val="0"/>
                        </a:spcBef>
                        <a:spcAft>
                          <a:spcPts val="0"/>
                        </a:spcAft>
                      </a:pPr>
                      <a:r>
                        <a:rPr lang="en-US" sz="1600" b="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40 (Required)</a:t>
                      </a:r>
                      <a:endParaRPr lang="en-US" sz="1600" b="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b="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6 (Required)</a:t>
                      </a:r>
                      <a:endParaRPr lang="en-US" sz="1600" b="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4141357913"/>
                  </a:ext>
                </a:extLst>
              </a:tr>
              <a:tr h="365760">
                <a:tc>
                  <a:txBody>
                    <a:bodyPr/>
                    <a:lstStyle/>
                    <a:p>
                      <a:pPr marL="0" marR="0" algn="ctr">
                        <a:lnSpc>
                          <a:spcPct val="107000"/>
                        </a:lnSpc>
                        <a:spcBef>
                          <a:spcPts val="0"/>
                        </a:spcBef>
                        <a:spcAft>
                          <a:spcPts val="0"/>
                        </a:spcAft>
                      </a:pPr>
                      <a:r>
                        <a:rPr lang="en-US" sz="1600" b="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47</a:t>
                      </a:r>
                      <a:endParaRPr lang="en-US" sz="1600" b="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b="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7</a:t>
                      </a:r>
                      <a:endParaRPr lang="en-US" sz="1600" b="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3354256301"/>
                  </a:ext>
                </a:extLst>
              </a:tr>
              <a:tr h="365760">
                <a:tc>
                  <a:txBody>
                    <a:bodyPr/>
                    <a:lstStyle/>
                    <a:p>
                      <a:pPr marL="0" marR="0" algn="ctr">
                        <a:lnSpc>
                          <a:spcPct val="107000"/>
                        </a:lnSpc>
                        <a:spcBef>
                          <a:spcPts val="0"/>
                        </a:spcBef>
                        <a:spcAft>
                          <a:spcPts val="0"/>
                        </a:spcAft>
                      </a:pPr>
                      <a:r>
                        <a:rPr lang="en-US" sz="1600" b="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54</a:t>
                      </a:r>
                      <a:endParaRPr lang="en-US" sz="1600" b="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b="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8</a:t>
                      </a:r>
                      <a:endParaRPr lang="en-US" sz="1600" b="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2368255969"/>
                  </a:ext>
                </a:extLst>
              </a:tr>
              <a:tr h="365760">
                <a:tc>
                  <a:txBody>
                    <a:bodyPr/>
                    <a:lstStyle/>
                    <a:p>
                      <a:pPr marL="0" marR="0" algn="ctr">
                        <a:lnSpc>
                          <a:spcPct val="107000"/>
                        </a:lnSpc>
                        <a:spcBef>
                          <a:spcPts val="0"/>
                        </a:spcBef>
                        <a:spcAft>
                          <a:spcPts val="0"/>
                        </a:spcAft>
                      </a:pPr>
                      <a:r>
                        <a:rPr lang="en-US" sz="1600" b="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61</a:t>
                      </a:r>
                      <a:endParaRPr lang="en-US" sz="1600" b="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b="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9</a:t>
                      </a:r>
                      <a:endParaRPr lang="en-US" sz="1600" b="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2207474307"/>
                  </a:ext>
                </a:extLst>
              </a:tr>
              <a:tr h="365760">
                <a:tc>
                  <a:txBody>
                    <a:bodyPr/>
                    <a:lstStyle/>
                    <a:p>
                      <a:pPr marL="0" marR="0" algn="ctr">
                        <a:lnSpc>
                          <a:spcPct val="107000"/>
                        </a:lnSpc>
                        <a:spcBef>
                          <a:spcPts val="0"/>
                        </a:spcBef>
                        <a:spcAft>
                          <a:spcPts val="0"/>
                        </a:spcAft>
                      </a:pPr>
                      <a:r>
                        <a:rPr lang="en-US" sz="1600" b="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68</a:t>
                      </a:r>
                      <a:endParaRPr lang="en-US" sz="1600" b="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b="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10</a:t>
                      </a:r>
                      <a:endParaRPr lang="en-US" sz="1600" b="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106585999"/>
                  </a:ext>
                </a:extLst>
              </a:tr>
              <a:tr h="365760">
                <a:tc>
                  <a:txBody>
                    <a:bodyPr/>
                    <a:lstStyle/>
                    <a:p>
                      <a:pPr marL="0" marR="0" algn="ctr">
                        <a:lnSpc>
                          <a:spcPct val="107000"/>
                        </a:lnSpc>
                        <a:spcBef>
                          <a:spcPts val="0"/>
                        </a:spcBef>
                        <a:spcAft>
                          <a:spcPts val="0"/>
                        </a:spcAft>
                      </a:pPr>
                      <a:r>
                        <a:rPr lang="en-US" sz="1600" b="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75</a:t>
                      </a:r>
                      <a:endParaRPr lang="en-US" sz="1600" b="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b="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11</a:t>
                      </a:r>
                      <a:endParaRPr lang="en-US" sz="1600" b="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1333410931"/>
                  </a:ext>
                </a:extLst>
              </a:tr>
              <a:tr h="365760">
                <a:tc>
                  <a:txBody>
                    <a:bodyPr/>
                    <a:lstStyle/>
                    <a:p>
                      <a:pPr marL="0" marR="0" algn="ctr">
                        <a:lnSpc>
                          <a:spcPct val="107000"/>
                        </a:lnSpc>
                        <a:spcBef>
                          <a:spcPts val="0"/>
                        </a:spcBef>
                        <a:spcAft>
                          <a:spcPts val="0"/>
                        </a:spcAft>
                      </a:pPr>
                      <a:r>
                        <a:rPr lang="en-US" sz="1600" b="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83</a:t>
                      </a:r>
                      <a:endParaRPr lang="en-US" sz="1600" b="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b="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12</a:t>
                      </a:r>
                      <a:endParaRPr lang="en-US" sz="1600" b="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1596095912"/>
                  </a:ext>
                </a:extLst>
              </a:tr>
              <a:tr h="365760">
                <a:tc>
                  <a:txBody>
                    <a:bodyPr/>
                    <a:lstStyle/>
                    <a:p>
                      <a:pPr marL="0" marR="0" algn="ctr">
                        <a:lnSpc>
                          <a:spcPct val="107000"/>
                        </a:lnSpc>
                        <a:spcBef>
                          <a:spcPts val="0"/>
                        </a:spcBef>
                        <a:spcAft>
                          <a:spcPts val="0"/>
                        </a:spcAft>
                      </a:pPr>
                      <a:r>
                        <a:rPr lang="en-US" sz="1600" b="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90</a:t>
                      </a:r>
                      <a:endParaRPr lang="en-US" sz="1600" b="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b="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13</a:t>
                      </a:r>
                      <a:endParaRPr lang="en-US" sz="1600" b="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2429311330"/>
                  </a:ext>
                </a:extLst>
              </a:tr>
              <a:tr h="365760">
                <a:tc>
                  <a:txBody>
                    <a:bodyPr/>
                    <a:lstStyle/>
                    <a:p>
                      <a:pPr marL="0" marR="0" algn="ctr">
                        <a:lnSpc>
                          <a:spcPct val="107000"/>
                        </a:lnSpc>
                        <a:spcBef>
                          <a:spcPts val="0"/>
                        </a:spcBef>
                        <a:spcAft>
                          <a:spcPts val="0"/>
                        </a:spcAft>
                      </a:pPr>
                      <a:r>
                        <a:rPr lang="en-US" sz="1600" b="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97</a:t>
                      </a:r>
                      <a:endParaRPr lang="en-US" sz="1600" b="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b="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14</a:t>
                      </a:r>
                      <a:endParaRPr lang="en-US" sz="1600" b="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2827851060"/>
                  </a:ext>
                </a:extLst>
              </a:tr>
            </a:tbl>
          </a:graphicData>
        </a:graphic>
      </p:graphicFrame>
      <p:pic>
        <p:nvPicPr>
          <p:cNvPr id="6" name="Audio 5">
            <a:hlinkClick r:id="" action="ppaction://media"/>
            <a:extLst>
              <a:ext uri="{FF2B5EF4-FFF2-40B4-BE49-F238E27FC236}">
                <a16:creationId xmlns:a16="http://schemas.microsoft.com/office/drawing/2014/main" id="{BAE48D82-3147-4DD5-A79B-EDD47C3408EF}"/>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82000" y="6096000"/>
            <a:ext cx="609600" cy="609600"/>
          </a:xfrm>
          <a:prstGeom prst="rect">
            <a:avLst/>
          </a:prstGeom>
        </p:spPr>
      </p:pic>
      <p:sp>
        <p:nvSpPr>
          <p:cNvPr id="8" name="Rectangle 7">
            <a:extLst>
              <a:ext uri="{FF2B5EF4-FFF2-40B4-BE49-F238E27FC236}">
                <a16:creationId xmlns:a16="http://schemas.microsoft.com/office/drawing/2014/main" id="{764B46EF-BB99-4282-9B45-7FB559F5516D}"/>
              </a:ext>
            </a:extLst>
          </p:cNvPr>
          <p:cNvSpPr/>
          <p:nvPr/>
        </p:nvSpPr>
        <p:spPr>
          <a:xfrm>
            <a:off x="7539789" y="6356350"/>
            <a:ext cx="1604211" cy="50165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329218562"/>
      </p:ext>
    </p:extLst>
  </p:cSld>
  <p:clrMapOvr>
    <a:masterClrMapping/>
  </p:clrMapOvr>
  <mc:AlternateContent xmlns:mc="http://schemas.openxmlformats.org/markup-compatibility/2006" xmlns:p14="http://schemas.microsoft.com/office/powerpoint/2010/main">
    <mc:Choice Requires="p14">
      <p:transition spd="slow" p14:dur="2000" advTm="44280"/>
    </mc:Choice>
    <mc:Fallback xmlns="">
      <p:transition spd="slow" advTm="4428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3" fill="hold" display="0">
                  <p:stCondLst>
                    <p:cond delay="indefinite"/>
                  </p:stCondLst>
                  <p:endCondLst>
                    <p:cond evt="onStopAudio" delay="0">
                      <p:tgtEl>
                        <p:sldTgt/>
                      </p:tgtEl>
                    </p:cond>
                  </p:endCondLst>
                </p:cTn>
                <p:tgtEl>
                  <p:spTgt spid="6"/>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04588"/>
            <a:ext cx="8229600" cy="790441"/>
          </a:xfrm>
        </p:spPr>
        <p:txBody>
          <a:bodyPr>
            <a:normAutofit/>
          </a:bodyPr>
          <a:lstStyle/>
          <a:p>
            <a:r>
              <a:rPr lang="en-US" dirty="0"/>
              <a:t>LEED O+M v4.1 Water Performance</a:t>
            </a:r>
          </a:p>
        </p:txBody>
      </p:sp>
      <p:sp>
        <p:nvSpPr>
          <p:cNvPr id="2" name="Content Placeholder 1">
            <a:extLst>
              <a:ext uri="{FF2B5EF4-FFF2-40B4-BE49-F238E27FC236}">
                <a16:creationId xmlns:a16="http://schemas.microsoft.com/office/drawing/2014/main" id="{9DE31582-CFE0-4ED4-98FA-DFC1183BDF76}"/>
              </a:ext>
            </a:extLst>
          </p:cNvPr>
          <p:cNvSpPr>
            <a:spLocks noGrp="1"/>
          </p:cNvSpPr>
          <p:nvPr>
            <p:ph idx="1"/>
          </p:nvPr>
        </p:nvSpPr>
        <p:spPr>
          <a:xfrm>
            <a:off x="457200" y="1417638"/>
            <a:ext cx="8229600" cy="5440362"/>
          </a:xfrm>
        </p:spPr>
        <p:txBody>
          <a:bodyPr anchor="t">
            <a:normAutofit/>
          </a:bodyPr>
          <a:lstStyle/>
          <a:p>
            <a:r>
              <a:rPr lang="en-US" dirty="0"/>
              <a:t>Only prerequisite/credit in the Water Efficiency credit category</a:t>
            </a:r>
          </a:p>
          <a:p>
            <a:r>
              <a:rPr lang="en-US" dirty="0"/>
              <a:t>Prerequisite with points</a:t>
            </a:r>
          </a:p>
          <a:p>
            <a:r>
              <a:rPr lang="en-US" dirty="0"/>
              <a:t>Requirements</a:t>
            </a:r>
          </a:p>
          <a:p>
            <a:pPr lvl="1"/>
            <a:r>
              <a:rPr lang="en-US" dirty="0"/>
              <a:t>Permanently install water meters that measure the total potable water use for the project and associated grounds. </a:t>
            </a:r>
          </a:p>
          <a:p>
            <a:pPr lvl="2"/>
            <a:r>
              <a:rPr lang="en-US" dirty="0"/>
              <a:t>All potable or reclaimed water supplied to the project must be metered. </a:t>
            </a:r>
          </a:p>
          <a:p>
            <a:pPr lvl="1"/>
            <a:r>
              <a:rPr lang="en-US" dirty="0"/>
              <a:t>Measure total potable water use on a monthly basis for twelve consecutive months</a:t>
            </a:r>
          </a:p>
          <a:p>
            <a:r>
              <a:rPr lang="en-US" dirty="0"/>
              <a:t>The score is a value from 1-100 based on the project’s water consumption per occupant and water consumption per floor area. </a:t>
            </a:r>
          </a:p>
          <a:p>
            <a:pPr lvl="1"/>
            <a:r>
              <a:rPr lang="en-US" dirty="0"/>
              <a:t>Additional points for this prerequisite are awarded for Water Performance Scores above 40</a:t>
            </a:r>
          </a:p>
          <a:p>
            <a:endParaRPr lang="en-US" dirty="0"/>
          </a:p>
        </p:txBody>
      </p:sp>
      <p:pic>
        <p:nvPicPr>
          <p:cNvPr id="4" name="Audio 3">
            <a:hlinkClick r:id="" action="ppaction://media"/>
            <a:extLst>
              <a:ext uri="{FF2B5EF4-FFF2-40B4-BE49-F238E27FC236}">
                <a16:creationId xmlns:a16="http://schemas.microsoft.com/office/drawing/2014/main" id="{7BFC96C7-B15E-4D05-A119-C5083EA79667}"/>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82000" y="6096000"/>
            <a:ext cx="609600" cy="609600"/>
          </a:xfrm>
          <a:prstGeom prst="rect">
            <a:avLst/>
          </a:prstGeom>
        </p:spPr>
      </p:pic>
      <p:sp>
        <p:nvSpPr>
          <p:cNvPr id="6" name="Rectangle 5">
            <a:extLst>
              <a:ext uri="{FF2B5EF4-FFF2-40B4-BE49-F238E27FC236}">
                <a16:creationId xmlns:a16="http://schemas.microsoft.com/office/drawing/2014/main" id="{72EE1EF1-7DCF-410F-9CA9-68C1665FB4DD}"/>
              </a:ext>
            </a:extLst>
          </p:cNvPr>
          <p:cNvSpPr/>
          <p:nvPr/>
        </p:nvSpPr>
        <p:spPr>
          <a:xfrm>
            <a:off x="7539789" y="6356350"/>
            <a:ext cx="1604211" cy="50165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743177971"/>
      </p:ext>
    </p:extLst>
  </p:cSld>
  <p:clrMapOvr>
    <a:masterClrMapping/>
  </p:clrMapOvr>
  <mc:AlternateContent xmlns:mc="http://schemas.openxmlformats.org/markup-compatibility/2006" xmlns:p14="http://schemas.microsoft.com/office/powerpoint/2010/main">
    <mc:Choice Requires="p14">
      <p:transition spd="slow" p14:dur="2000" advTm="66014"/>
    </mc:Choice>
    <mc:Fallback xmlns="">
      <p:transition spd="slow" advTm="6601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9" fill="hold" display="0">
                  <p:stCondLst>
                    <p:cond delay="indefinite"/>
                  </p:stCondLst>
                  <p:endCondLst>
                    <p:cond evt="onStopAudio" delay="0">
                      <p:tgtEl>
                        <p:sldTgt/>
                      </p:tgtEl>
                    </p:cond>
                  </p:endCondLst>
                </p:cTn>
                <p:tgtEl>
                  <p:spTgt spid="4"/>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04588"/>
            <a:ext cx="8229600" cy="790441"/>
          </a:xfrm>
        </p:spPr>
        <p:txBody>
          <a:bodyPr>
            <a:normAutofit/>
          </a:bodyPr>
          <a:lstStyle/>
          <a:p>
            <a:r>
              <a:rPr lang="en-US" dirty="0"/>
              <a:t>LEED O+M v4.1 Water Performance</a:t>
            </a:r>
          </a:p>
        </p:txBody>
      </p:sp>
      <p:graphicFrame>
        <p:nvGraphicFramePr>
          <p:cNvPr id="5" name="Content Placeholder 4">
            <a:extLst>
              <a:ext uri="{FF2B5EF4-FFF2-40B4-BE49-F238E27FC236}">
                <a16:creationId xmlns:a16="http://schemas.microsoft.com/office/drawing/2014/main" id="{9874CE45-745E-4AA2-92D4-1B67C405F1A6}"/>
              </a:ext>
            </a:extLst>
          </p:cNvPr>
          <p:cNvGraphicFramePr>
            <a:graphicFrameLocks noGrp="1"/>
          </p:cNvGraphicFramePr>
          <p:nvPr>
            <p:ph idx="1"/>
            <p:extLst>
              <p:ext uri="{D42A27DB-BD31-4B8C-83A1-F6EECF244321}">
                <p14:modId xmlns:p14="http://schemas.microsoft.com/office/powerpoint/2010/main" val="2462548131"/>
              </p:ext>
            </p:extLst>
          </p:nvPr>
        </p:nvGraphicFramePr>
        <p:xfrm>
          <a:off x="1740568" y="1613726"/>
          <a:ext cx="5669280" cy="3017520"/>
        </p:xfrm>
        <a:graphic>
          <a:graphicData uri="http://schemas.openxmlformats.org/drawingml/2006/table">
            <a:tbl>
              <a:tblPr firstRow="1" firstCol="1" bandRow="1"/>
              <a:tblGrid>
                <a:gridCol w="2834640">
                  <a:extLst>
                    <a:ext uri="{9D8B030D-6E8A-4147-A177-3AD203B41FA5}">
                      <a16:colId xmlns:a16="http://schemas.microsoft.com/office/drawing/2014/main" val="4040707307"/>
                    </a:ext>
                  </a:extLst>
                </a:gridCol>
                <a:gridCol w="2834640">
                  <a:extLst>
                    <a:ext uri="{9D8B030D-6E8A-4147-A177-3AD203B41FA5}">
                      <a16:colId xmlns:a16="http://schemas.microsoft.com/office/drawing/2014/main" val="890301483"/>
                    </a:ext>
                  </a:extLst>
                </a:gridCol>
              </a:tblGrid>
              <a:tr h="274320">
                <a:tc>
                  <a:txBody>
                    <a:bodyPr/>
                    <a:lstStyle/>
                    <a:p>
                      <a:pPr marL="0" marR="0" algn="ctr">
                        <a:lnSpc>
                          <a:spcPct val="107000"/>
                        </a:lnSpc>
                        <a:spcBef>
                          <a:spcPts val="0"/>
                        </a:spcBef>
                        <a:spcAft>
                          <a:spcPts val="0"/>
                        </a:spcAft>
                      </a:pPr>
                      <a:r>
                        <a:rPr lang="en-US" sz="1600" b="1"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Water Performance Score</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b="1">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LEED Points</a:t>
                      </a:r>
                      <a:endPar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1937574978"/>
                  </a:ext>
                </a:extLst>
              </a:tr>
              <a:tr h="274320">
                <a:tc>
                  <a:txBody>
                    <a:bodyPr/>
                    <a:lstStyle/>
                    <a:p>
                      <a:pPr marL="0" marR="0" algn="ctr">
                        <a:lnSpc>
                          <a:spcPct val="107000"/>
                        </a:lnSpc>
                        <a:spcBef>
                          <a:spcPts val="0"/>
                        </a:spcBef>
                        <a:spcAft>
                          <a:spcPts val="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40 (Required)</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6 (Required)</a:t>
                      </a:r>
                      <a:endPar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2152892804"/>
                  </a:ext>
                </a:extLst>
              </a:tr>
              <a:tr h="274320">
                <a:tc>
                  <a:txBody>
                    <a:bodyPr/>
                    <a:lstStyle/>
                    <a:p>
                      <a:pPr marL="0" marR="0" algn="ctr">
                        <a:lnSpc>
                          <a:spcPct val="107000"/>
                        </a:lnSpc>
                        <a:spcBef>
                          <a:spcPts val="0"/>
                        </a:spcBef>
                        <a:spcAft>
                          <a:spcPts val="0"/>
                        </a:spcAft>
                      </a:pPr>
                      <a:r>
                        <a:rPr lang="en-US" sz="16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44</a:t>
                      </a:r>
                      <a:endPar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7</a:t>
                      </a:r>
                      <a:endPar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4189287455"/>
                  </a:ext>
                </a:extLst>
              </a:tr>
              <a:tr h="274320">
                <a:tc>
                  <a:txBody>
                    <a:bodyPr/>
                    <a:lstStyle/>
                    <a:p>
                      <a:pPr marL="0" marR="0" algn="ctr">
                        <a:lnSpc>
                          <a:spcPct val="107000"/>
                        </a:lnSpc>
                        <a:spcBef>
                          <a:spcPts val="0"/>
                        </a:spcBef>
                        <a:spcAft>
                          <a:spcPts val="0"/>
                        </a:spcAft>
                      </a:pPr>
                      <a:r>
                        <a:rPr lang="en-US" sz="16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50</a:t>
                      </a:r>
                      <a:endPar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8</a:t>
                      </a:r>
                      <a:endPar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477362982"/>
                  </a:ext>
                </a:extLst>
              </a:tr>
              <a:tr h="274320">
                <a:tc>
                  <a:txBody>
                    <a:bodyPr/>
                    <a:lstStyle/>
                    <a:p>
                      <a:pPr marL="0" marR="0" algn="ctr">
                        <a:lnSpc>
                          <a:spcPct val="107000"/>
                        </a:lnSpc>
                        <a:spcBef>
                          <a:spcPts val="0"/>
                        </a:spcBef>
                        <a:spcAft>
                          <a:spcPts val="0"/>
                        </a:spcAft>
                      </a:pPr>
                      <a:r>
                        <a:rPr lang="en-US" sz="16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57</a:t>
                      </a:r>
                      <a:endPar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9</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1108862604"/>
                  </a:ext>
                </a:extLst>
              </a:tr>
              <a:tr h="274320">
                <a:tc>
                  <a:txBody>
                    <a:bodyPr/>
                    <a:lstStyle/>
                    <a:p>
                      <a:pPr marL="0" marR="0" algn="ctr">
                        <a:lnSpc>
                          <a:spcPct val="107000"/>
                        </a:lnSpc>
                        <a:spcBef>
                          <a:spcPts val="0"/>
                        </a:spcBef>
                        <a:spcAft>
                          <a:spcPts val="0"/>
                        </a:spcAft>
                      </a:pPr>
                      <a:r>
                        <a:rPr lang="en-US" sz="16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64</a:t>
                      </a:r>
                      <a:endPar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10</a:t>
                      </a:r>
                      <a:endPar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2485932591"/>
                  </a:ext>
                </a:extLst>
              </a:tr>
              <a:tr h="274320">
                <a:tc>
                  <a:txBody>
                    <a:bodyPr/>
                    <a:lstStyle/>
                    <a:p>
                      <a:pPr marL="0" marR="0" algn="ctr">
                        <a:lnSpc>
                          <a:spcPct val="107000"/>
                        </a:lnSpc>
                        <a:spcBef>
                          <a:spcPts val="0"/>
                        </a:spcBef>
                        <a:spcAft>
                          <a:spcPts val="0"/>
                        </a:spcAft>
                      </a:pPr>
                      <a:r>
                        <a:rPr lang="en-US" sz="16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70</a:t>
                      </a:r>
                      <a:endPar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11</a:t>
                      </a:r>
                      <a:endPar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1326618925"/>
                  </a:ext>
                </a:extLst>
              </a:tr>
              <a:tr h="274320">
                <a:tc>
                  <a:txBody>
                    <a:bodyPr/>
                    <a:lstStyle/>
                    <a:p>
                      <a:pPr marL="0" marR="0" algn="ctr">
                        <a:lnSpc>
                          <a:spcPct val="107000"/>
                        </a:lnSpc>
                        <a:spcBef>
                          <a:spcPts val="0"/>
                        </a:spcBef>
                        <a:spcAft>
                          <a:spcPts val="0"/>
                        </a:spcAft>
                      </a:pPr>
                      <a:r>
                        <a:rPr lang="en-US" sz="16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77</a:t>
                      </a:r>
                      <a:endPar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12</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1039198184"/>
                  </a:ext>
                </a:extLst>
              </a:tr>
              <a:tr h="274320">
                <a:tc>
                  <a:txBody>
                    <a:bodyPr/>
                    <a:lstStyle/>
                    <a:p>
                      <a:pPr marL="0" marR="0" algn="ctr">
                        <a:lnSpc>
                          <a:spcPct val="107000"/>
                        </a:lnSpc>
                        <a:spcBef>
                          <a:spcPts val="0"/>
                        </a:spcBef>
                        <a:spcAft>
                          <a:spcPts val="0"/>
                        </a:spcAft>
                      </a:pPr>
                      <a:r>
                        <a:rPr lang="en-US" sz="16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84</a:t>
                      </a:r>
                      <a:endPar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13</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4054171334"/>
                  </a:ext>
                </a:extLst>
              </a:tr>
              <a:tr h="274320">
                <a:tc>
                  <a:txBody>
                    <a:bodyPr/>
                    <a:lstStyle/>
                    <a:p>
                      <a:pPr marL="0" marR="0" algn="ctr">
                        <a:lnSpc>
                          <a:spcPct val="107000"/>
                        </a:lnSpc>
                        <a:spcBef>
                          <a:spcPts val="0"/>
                        </a:spcBef>
                        <a:spcAft>
                          <a:spcPts val="0"/>
                        </a:spcAft>
                      </a:pPr>
                      <a:r>
                        <a:rPr lang="en-US" sz="16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90</a:t>
                      </a:r>
                      <a:endPar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14</a:t>
                      </a:r>
                      <a:endPar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992372757"/>
                  </a:ext>
                </a:extLst>
              </a:tr>
              <a:tr h="274320">
                <a:tc>
                  <a:txBody>
                    <a:bodyPr/>
                    <a:lstStyle/>
                    <a:p>
                      <a:pPr marL="0" marR="0" algn="ctr">
                        <a:lnSpc>
                          <a:spcPct val="107000"/>
                        </a:lnSpc>
                        <a:spcBef>
                          <a:spcPts val="0"/>
                        </a:spcBef>
                        <a:spcAft>
                          <a:spcPts val="0"/>
                        </a:spcAft>
                      </a:pPr>
                      <a:r>
                        <a:rPr lang="en-US" sz="16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97</a:t>
                      </a:r>
                      <a:endPar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15</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1635590550"/>
                  </a:ext>
                </a:extLst>
              </a:tr>
            </a:tbl>
          </a:graphicData>
        </a:graphic>
      </p:graphicFrame>
      <p:pic>
        <p:nvPicPr>
          <p:cNvPr id="6" name="Audio 5">
            <a:hlinkClick r:id="" action="ppaction://media"/>
            <a:extLst>
              <a:ext uri="{FF2B5EF4-FFF2-40B4-BE49-F238E27FC236}">
                <a16:creationId xmlns:a16="http://schemas.microsoft.com/office/drawing/2014/main" id="{9F83FAE4-65E5-4BB6-8683-E95A842EA4C9}"/>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82000" y="6096000"/>
            <a:ext cx="609600" cy="609600"/>
          </a:xfrm>
          <a:prstGeom prst="rect">
            <a:avLst/>
          </a:prstGeom>
        </p:spPr>
      </p:pic>
      <p:sp>
        <p:nvSpPr>
          <p:cNvPr id="8" name="Rectangle 7">
            <a:extLst>
              <a:ext uri="{FF2B5EF4-FFF2-40B4-BE49-F238E27FC236}">
                <a16:creationId xmlns:a16="http://schemas.microsoft.com/office/drawing/2014/main" id="{5180DC1A-6311-47A0-90C7-AB9B4DA7A92A}"/>
              </a:ext>
            </a:extLst>
          </p:cNvPr>
          <p:cNvSpPr/>
          <p:nvPr/>
        </p:nvSpPr>
        <p:spPr>
          <a:xfrm>
            <a:off x="7539789" y="6356350"/>
            <a:ext cx="1604211" cy="50165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21715264"/>
      </p:ext>
    </p:extLst>
  </p:cSld>
  <p:clrMapOvr>
    <a:masterClrMapping/>
  </p:clrMapOvr>
  <mc:AlternateContent xmlns:mc="http://schemas.openxmlformats.org/markup-compatibility/2006" xmlns:p14="http://schemas.microsoft.com/office/powerpoint/2010/main">
    <mc:Choice Requires="p14">
      <p:transition spd="slow" p14:dur="2000" advTm="9915"/>
    </mc:Choice>
    <mc:Fallback xmlns="">
      <p:transition spd="slow" advTm="991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04588"/>
            <a:ext cx="8229600" cy="790441"/>
          </a:xfrm>
        </p:spPr>
        <p:txBody>
          <a:bodyPr>
            <a:normAutofit/>
          </a:bodyPr>
          <a:lstStyle/>
          <a:p>
            <a:r>
              <a:rPr lang="en-US" dirty="0"/>
              <a:t>LEED O+M v4.1 Energy Performance</a:t>
            </a:r>
          </a:p>
        </p:txBody>
      </p:sp>
      <p:sp>
        <p:nvSpPr>
          <p:cNvPr id="2" name="Content Placeholder 1">
            <a:extLst>
              <a:ext uri="{FF2B5EF4-FFF2-40B4-BE49-F238E27FC236}">
                <a16:creationId xmlns:a16="http://schemas.microsoft.com/office/drawing/2014/main" id="{9DE31582-CFE0-4ED4-98FA-DFC1183BDF76}"/>
              </a:ext>
            </a:extLst>
          </p:cNvPr>
          <p:cNvSpPr>
            <a:spLocks noGrp="1"/>
          </p:cNvSpPr>
          <p:nvPr>
            <p:ph idx="1"/>
          </p:nvPr>
        </p:nvSpPr>
        <p:spPr>
          <a:xfrm>
            <a:off x="457200" y="1417638"/>
            <a:ext cx="8229600" cy="5440362"/>
          </a:xfrm>
        </p:spPr>
        <p:txBody>
          <a:bodyPr anchor="t">
            <a:normAutofit/>
          </a:bodyPr>
          <a:lstStyle/>
          <a:p>
            <a:r>
              <a:rPr lang="en-US" dirty="0"/>
              <a:t>Prerequisite with points</a:t>
            </a:r>
          </a:p>
          <a:p>
            <a:pPr lvl="1"/>
            <a:r>
              <a:rPr lang="en-US" dirty="0"/>
              <a:t>No more EnergyStar ratings options</a:t>
            </a:r>
          </a:p>
          <a:p>
            <a:r>
              <a:rPr lang="en-US" dirty="0"/>
              <a:t>Two energy performances measured</a:t>
            </a:r>
          </a:p>
          <a:p>
            <a:pPr lvl="1"/>
            <a:r>
              <a:rPr lang="en-US" dirty="0"/>
              <a:t>GHG Emissions</a:t>
            </a:r>
          </a:p>
          <a:p>
            <a:pPr lvl="2"/>
            <a:r>
              <a:rPr lang="en-US" dirty="0"/>
              <a:t>Score rates the building’s total greenhouse gas emissions against the total greenhouse gas emissions of comparable high-performing buildings. </a:t>
            </a:r>
          </a:p>
          <a:p>
            <a:pPr lvl="2"/>
            <a:r>
              <a:rPr lang="en-US" dirty="0"/>
              <a:t>The score is a value from 1-100 based on the project’s GHG emissions per occupant and GHG emissions per floor area.</a:t>
            </a:r>
          </a:p>
          <a:p>
            <a:pPr lvl="1"/>
            <a:r>
              <a:rPr lang="en-US" dirty="0"/>
              <a:t>Source energy</a:t>
            </a:r>
          </a:p>
          <a:p>
            <a:pPr lvl="2"/>
            <a:r>
              <a:rPr lang="en-US" dirty="0"/>
              <a:t>Score rates the building’s total energy consumption against the total energy consumption of comparable high-performing buildings. </a:t>
            </a:r>
          </a:p>
          <a:p>
            <a:pPr lvl="2"/>
            <a:r>
              <a:rPr lang="en-US" dirty="0"/>
              <a:t>The score is a value from 1-100 based on the project’s source energy consumption per occupant and per floor area.</a:t>
            </a:r>
          </a:p>
        </p:txBody>
      </p:sp>
      <p:pic>
        <p:nvPicPr>
          <p:cNvPr id="4" name="Audio 3">
            <a:hlinkClick r:id="" action="ppaction://media"/>
            <a:extLst>
              <a:ext uri="{FF2B5EF4-FFF2-40B4-BE49-F238E27FC236}">
                <a16:creationId xmlns:a16="http://schemas.microsoft.com/office/drawing/2014/main" id="{5E21442B-0ED4-49DF-8AA5-0879D18EE183}"/>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82000" y="6096000"/>
            <a:ext cx="609600" cy="609600"/>
          </a:xfrm>
          <a:prstGeom prst="rect">
            <a:avLst/>
          </a:prstGeom>
        </p:spPr>
      </p:pic>
      <p:sp>
        <p:nvSpPr>
          <p:cNvPr id="6" name="Rectangle 5">
            <a:extLst>
              <a:ext uri="{FF2B5EF4-FFF2-40B4-BE49-F238E27FC236}">
                <a16:creationId xmlns:a16="http://schemas.microsoft.com/office/drawing/2014/main" id="{C45567CD-8904-4D22-BAC8-042EF3BCF9F6}"/>
              </a:ext>
            </a:extLst>
          </p:cNvPr>
          <p:cNvSpPr/>
          <p:nvPr/>
        </p:nvSpPr>
        <p:spPr>
          <a:xfrm>
            <a:off x="7539789" y="6356350"/>
            <a:ext cx="1604211" cy="50165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949005823"/>
      </p:ext>
    </p:extLst>
  </p:cSld>
  <p:clrMapOvr>
    <a:masterClrMapping/>
  </p:clrMapOvr>
  <mc:AlternateContent xmlns:mc="http://schemas.openxmlformats.org/markup-compatibility/2006" xmlns:p14="http://schemas.microsoft.com/office/powerpoint/2010/main">
    <mc:Choice Requires="p14">
      <p:transition spd="slow" p14:dur="2000" advTm="79412"/>
    </mc:Choice>
    <mc:Fallback xmlns="">
      <p:transition spd="slow" advTm="7941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3" fill="hold" display="0">
                  <p:stCondLst>
                    <p:cond delay="indefinite"/>
                  </p:stCondLst>
                  <p:endCondLst>
                    <p:cond evt="onStopAudio" delay="0">
                      <p:tgtEl>
                        <p:sldTgt/>
                      </p:tgtEl>
                    </p:cond>
                  </p:endCondLst>
                </p:cTn>
                <p:tgtEl>
                  <p:spTgt spid="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447F6DE-2B1F-4473-855D-F52DD9E43597}"/>
              </a:ext>
            </a:extLst>
          </p:cNvPr>
          <p:cNvSpPr/>
          <p:nvPr/>
        </p:nvSpPr>
        <p:spPr>
          <a:xfrm>
            <a:off x="7539789" y="6356350"/>
            <a:ext cx="1604211" cy="50165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itle 2"/>
          <p:cNvSpPr>
            <a:spLocks noGrp="1"/>
          </p:cNvSpPr>
          <p:nvPr>
            <p:ph type="title"/>
          </p:nvPr>
        </p:nvSpPr>
        <p:spPr>
          <a:xfrm>
            <a:off x="457200" y="104588"/>
            <a:ext cx="8229600" cy="790441"/>
          </a:xfrm>
        </p:spPr>
        <p:txBody>
          <a:bodyPr>
            <a:normAutofit/>
          </a:bodyPr>
          <a:lstStyle/>
          <a:p>
            <a:r>
              <a:rPr lang="en-US" dirty="0"/>
              <a:t>LEED O+M v4.1 Energy Performance</a:t>
            </a:r>
          </a:p>
        </p:txBody>
      </p:sp>
      <p:graphicFrame>
        <p:nvGraphicFramePr>
          <p:cNvPr id="4" name="Content Placeholder 3">
            <a:extLst>
              <a:ext uri="{FF2B5EF4-FFF2-40B4-BE49-F238E27FC236}">
                <a16:creationId xmlns:a16="http://schemas.microsoft.com/office/drawing/2014/main" id="{F88299DD-05BF-4DDE-B664-256236505E4A}"/>
              </a:ext>
            </a:extLst>
          </p:cNvPr>
          <p:cNvGraphicFramePr>
            <a:graphicFrameLocks noGrp="1"/>
          </p:cNvGraphicFramePr>
          <p:nvPr>
            <p:ph idx="1"/>
            <p:extLst>
              <p:ext uri="{D42A27DB-BD31-4B8C-83A1-F6EECF244321}">
                <p14:modId xmlns:p14="http://schemas.microsoft.com/office/powerpoint/2010/main" val="18945074"/>
              </p:ext>
            </p:extLst>
          </p:nvPr>
        </p:nvGraphicFramePr>
        <p:xfrm>
          <a:off x="713874" y="1383654"/>
          <a:ext cx="3749040" cy="5194046"/>
        </p:xfrm>
        <a:graphic>
          <a:graphicData uri="http://schemas.openxmlformats.org/drawingml/2006/table">
            <a:tbl>
              <a:tblPr firstRow="1" firstCol="1" bandRow="1"/>
              <a:tblGrid>
                <a:gridCol w="2194560">
                  <a:extLst>
                    <a:ext uri="{9D8B030D-6E8A-4147-A177-3AD203B41FA5}">
                      <a16:colId xmlns:a16="http://schemas.microsoft.com/office/drawing/2014/main" val="1839394095"/>
                    </a:ext>
                  </a:extLst>
                </a:gridCol>
                <a:gridCol w="1554480">
                  <a:extLst>
                    <a:ext uri="{9D8B030D-6E8A-4147-A177-3AD203B41FA5}">
                      <a16:colId xmlns:a16="http://schemas.microsoft.com/office/drawing/2014/main" val="462776918"/>
                    </a:ext>
                  </a:extLst>
                </a:gridCol>
              </a:tblGrid>
              <a:tr h="0">
                <a:tc>
                  <a:txBody>
                    <a:bodyPr/>
                    <a:lstStyle/>
                    <a:p>
                      <a:pPr marL="0" marR="0" algn="ctr">
                        <a:lnSpc>
                          <a:spcPct val="107000"/>
                        </a:lnSpc>
                        <a:spcBef>
                          <a:spcPts val="0"/>
                        </a:spcBef>
                        <a:spcAft>
                          <a:spcPts val="0"/>
                        </a:spcAft>
                      </a:pPr>
                      <a:r>
                        <a:rPr lang="en-US" sz="1400" b="1"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GHG Emissions Score</a:t>
                      </a:r>
                      <a:endParaRPr lang="en-US" sz="14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b="1">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LEED Points</a:t>
                      </a:r>
                      <a:endParaRPr lang="en-US" sz="14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15319606"/>
                  </a:ext>
                </a:extLst>
              </a:tr>
              <a:tr h="0">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40 (Required)</a:t>
                      </a:r>
                      <a:endParaRPr lang="en-US" sz="14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6.5 (Required)</a:t>
                      </a:r>
                      <a:endParaRPr lang="en-US" sz="14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70738470"/>
                  </a:ext>
                </a:extLst>
              </a:tr>
              <a:tr h="0">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41</a:t>
                      </a:r>
                      <a:endParaRPr lang="en-US" sz="14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7</a:t>
                      </a:r>
                      <a:endParaRPr lang="en-US" sz="14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29652991"/>
                  </a:ext>
                </a:extLst>
              </a:tr>
              <a:tr h="0">
                <a:tc>
                  <a:txBody>
                    <a:bodyPr/>
                    <a:lstStyle/>
                    <a:p>
                      <a:pPr marL="0" marR="0" algn="ctr">
                        <a:lnSpc>
                          <a:spcPct val="107000"/>
                        </a:lnSpc>
                        <a:spcBef>
                          <a:spcPts val="0"/>
                        </a:spcBef>
                        <a:spcAft>
                          <a:spcPts val="0"/>
                        </a:spcAft>
                      </a:pPr>
                      <a:r>
                        <a:rPr lang="en-US" sz="14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44</a:t>
                      </a:r>
                      <a:endParaRPr lang="en-US" sz="14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7.5</a:t>
                      </a:r>
                      <a:endParaRPr lang="en-US" sz="14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33051897"/>
                  </a:ext>
                </a:extLst>
              </a:tr>
              <a:tr h="0">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47</a:t>
                      </a:r>
                      <a:endParaRPr lang="en-US" sz="14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8</a:t>
                      </a:r>
                      <a:endParaRPr lang="en-US" sz="14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0964598"/>
                  </a:ext>
                </a:extLst>
              </a:tr>
              <a:tr h="0">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50</a:t>
                      </a:r>
                      <a:endParaRPr lang="en-US" sz="14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8.5</a:t>
                      </a:r>
                      <a:endParaRPr lang="en-US" sz="14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8695103"/>
                  </a:ext>
                </a:extLst>
              </a:tr>
              <a:tr h="0">
                <a:tc>
                  <a:txBody>
                    <a:bodyPr/>
                    <a:lstStyle/>
                    <a:p>
                      <a:pPr marL="0" marR="0" algn="ctr">
                        <a:lnSpc>
                          <a:spcPct val="107000"/>
                        </a:lnSpc>
                        <a:spcBef>
                          <a:spcPts val="0"/>
                        </a:spcBef>
                        <a:spcAft>
                          <a:spcPts val="0"/>
                        </a:spcAft>
                      </a:pPr>
                      <a:r>
                        <a:rPr lang="en-US" sz="14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54</a:t>
                      </a:r>
                      <a:endParaRPr lang="en-US" sz="14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9</a:t>
                      </a:r>
                      <a:endParaRPr lang="en-US" sz="14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45440295"/>
                  </a:ext>
                </a:extLst>
              </a:tr>
              <a:tr h="0">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57</a:t>
                      </a:r>
                      <a:endParaRPr lang="en-US" sz="14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9.5</a:t>
                      </a:r>
                      <a:endParaRPr lang="en-US" sz="14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148207"/>
                  </a:ext>
                </a:extLst>
              </a:tr>
              <a:tr h="0">
                <a:tc>
                  <a:txBody>
                    <a:bodyPr/>
                    <a:lstStyle/>
                    <a:p>
                      <a:pPr marL="0" marR="0" algn="ctr">
                        <a:lnSpc>
                          <a:spcPct val="107000"/>
                        </a:lnSpc>
                        <a:spcBef>
                          <a:spcPts val="0"/>
                        </a:spcBef>
                        <a:spcAft>
                          <a:spcPts val="0"/>
                        </a:spcAft>
                      </a:pPr>
                      <a:r>
                        <a:rPr lang="en-US" sz="14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60</a:t>
                      </a:r>
                      <a:endParaRPr lang="en-US" sz="14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10</a:t>
                      </a:r>
                      <a:endParaRPr lang="en-US" sz="14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93178105"/>
                  </a:ext>
                </a:extLst>
              </a:tr>
              <a:tr h="0">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63</a:t>
                      </a:r>
                      <a:endParaRPr lang="en-US" sz="14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10.5</a:t>
                      </a:r>
                      <a:endParaRPr lang="en-US" sz="14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30797934"/>
                  </a:ext>
                </a:extLst>
              </a:tr>
              <a:tr h="0">
                <a:tc>
                  <a:txBody>
                    <a:bodyPr/>
                    <a:lstStyle/>
                    <a:p>
                      <a:pPr marL="0" marR="0" algn="ctr">
                        <a:lnSpc>
                          <a:spcPct val="107000"/>
                        </a:lnSpc>
                        <a:spcBef>
                          <a:spcPts val="0"/>
                        </a:spcBef>
                        <a:spcAft>
                          <a:spcPts val="0"/>
                        </a:spcAft>
                      </a:pPr>
                      <a:r>
                        <a:rPr lang="en-US" sz="14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66</a:t>
                      </a:r>
                      <a:endParaRPr lang="en-US" sz="14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11</a:t>
                      </a:r>
                      <a:endParaRPr lang="en-US" sz="14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36198170"/>
                  </a:ext>
                </a:extLst>
              </a:tr>
              <a:tr h="0">
                <a:tc>
                  <a:txBody>
                    <a:bodyPr/>
                    <a:lstStyle/>
                    <a:p>
                      <a:pPr marL="0" marR="0" algn="ctr">
                        <a:lnSpc>
                          <a:spcPct val="107000"/>
                        </a:lnSpc>
                        <a:spcBef>
                          <a:spcPts val="0"/>
                        </a:spcBef>
                        <a:spcAft>
                          <a:spcPts val="0"/>
                        </a:spcAft>
                      </a:pPr>
                      <a:r>
                        <a:rPr lang="en-US" sz="14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69</a:t>
                      </a:r>
                      <a:endParaRPr lang="en-US" sz="14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11.5</a:t>
                      </a:r>
                      <a:endParaRPr lang="en-US" sz="14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71304533"/>
                  </a:ext>
                </a:extLst>
              </a:tr>
              <a:tr h="0">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72</a:t>
                      </a:r>
                      <a:endParaRPr lang="en-US" sz="14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12</a:t>
                      </a:r>
                      <a:endParaRPr lang="en-US" sz="14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66940214"/>
                  </a:ext>
                </a:extLst>
              </a:tr>
              <a:tr h="0">
                <a:tc>
                  <a:txBody>
                    <a:bodyPr/>
                    <a:lstStyle/>
                    <a:p>
                      <a:pPr marL="0" marR="0" algn="ctr">
                        <a:lnSpc>
                          <a:spcPct val="107000"/>
                        </a:lnSpc>
                        <a:spcBef>
                          <a:spcPts val="0"/>
                        </a:spcBef>
                        <a:spcAft>
                          <a:spcPts val="0"/>
                        </a:spcAft>
                      </a:pPr>
                      <a:r>
                        <a:rPr lang="en-US" sz="14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75</a:t>
                      </a:r>
                      <a:endParaRPr lang="en-US" sz="14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12.5</a:t>
                      </a:r>
                      <a:endParaRPr lang="en-US" sz="14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20596034"/>
                  </a:ext>
                </a:extLst>
              </a:tr>
              <a:tr h="0">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78</a:t>
                      </a:r>
                      <a:endParaRPr lang="en-US" sz="14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13</a:t>
                      </a:r>
                      <a:endParaRPr lang="en-US" sz="14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02671284"/>
                  </a:ext>
                </a:extLst>
              </a:tr>
              <a:tr h="0">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81</a:t>
                      </a:r>
                      <a:endParaRPr lang="en-US" sz="14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13.5</a:t>
                      </a:r>
                      <a:endParaRPr lang="en-US" sz="14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07494153"/>
                  </a:ext>
                </a:extLst>
              </a:tr>
              <a:tr h="0">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84</a:t>
                      </a:r>
                      <a:endParaRPr lang="en-US" sz="14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14</a:t>
                      </a:r>
                      <a:endParaRPr lang="en-US" sz="14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46491173"/>
                  </a:ext>
                </a:extLst>
              </a:tr>
              <a:tr h="0">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87</a:t>
                      </a:r>
                      <a:endParaRPr lang="en-US" sz="14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14.5</a:t>
                      </a:r>
                      <a:endParaRPr lang="en-US" sz="14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3069235"/>
                  </a:ext>
                </a:extLst>
              </a:tr>
              <a:tr h="0">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90</a:t>
                      </a:r>
                      <a:endParaRPr lang="en-US" sz="14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15</a:t>
                      </a:r>
                      <a:endParaRPr lang="en-US" sz="14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01201515"/>
                  </a:ext>
                </a:extLst>
              </a:tr>
              <a:tr h="0">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93</a:t>
                      </a:r>
                      <a:endParaRPr lang="en-US" sz="14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15.5</a:t>
                      </a:r>
                      <a:endParaRPr lang="en-US" sz="14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14482899"/>
                  </a:ext>
                </a:extLst>
              </a:tr>
              <a:tr h="0">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96</a:t>
                      </a:r>
                      <a:endParaRPr lang="en-US" sz="14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16</a:t>
                      </a:r>
                      <a:endParaRPr lang="en-US" sz="14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21759002"/>
                  </a:ext>
                </a:extLst>
              </a:tr>
              <a:tr h="0">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99</a:t>
                      </a:r>
                      <a:endParaRPr lang="en-US" sz="14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16.5</a:t>
                      </a:r>
                      <a:endParaRPr lang="en-US" sz="14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89013845"/>
                  </a:ext>
                </a:extLst>
              </a:tr>
            </a:tbl>
          </a:graphicData>
        </a:graphic>
      </p:graphicFrame>
      <p:graphicFrame>
        <p:nvGraphicFramePr>
          <p:cNvPr id="5" name="Table 4">
            <a:extLst>
              <a:ext uri="{FF2B5EF4-FFF2-40B4-BE49-F238E27FC236}">
                <a16:creationId xmlns:a16="http://schemas.microsoft.com/office/drawing/2014/main" id="{ECBFCDB5-83F0-4CDF-AEA8-E1FF8E7D5D45}"/>
              </a:ext>
            </a:extLst>
          </p:cNvPr>
          <p:cNvGraphicFramePr>
            <a:graphicFrameLocks noGrp="1"/>
          </p:cNvGraphicFramePr>
          <p:nvPr>
            <p:extLst>
              <p:ext uri="{D42A27DB-BD31-4B8C-83A1-F6EECF244321}">
                <p14:modId xmlns:p14="http://schemas.microsoft.com/office/powerpoint/2010/main" val="2337372205"/>
              </p:ext>
            </p:extLst>
          </p:nvPr>
        </p:nvGraphicFramePr>
        <p:xfrm>
          <a:off x="4689107" y="1383654"/>
          <a:ext cx="3749040" cy="5194046"/>
        </p:xfrm>
        <a:graphic>
          <a:graphicData uri="http://schemas.openxmlformats.org/drawingml/2006/table">
            <a:tbl>
              <a:tblPr firstRow="1" firstCol="1" bandRow="1"/>
              <a:tblGrid>
                <a:gridCol w="2194560">
                  <a:extLst>
                    <a:ext uri="{9D8B030D-6E8A-4147-A177-3AD203B41FA5}">
                      <a16:colId xmlns:a16="http://schemas.microsoft.com/office/drawing/2014/main" val="2191381775"/>
                    </a:ext>
                  </a:extLst>
                </a:gridCol>
                <a:gridCol w="1554480">
                  <a:extLst>
                    <a:ext uri="{9D8B030D-6E8A-4147-A177-3AD203B41FA5}">
                      <a16:colId xmlns:a16="http://schemas.microsoft.com/office/drawing/2014/main" val="4045101048"/>
                    </a:ext>
                  </a:extLst>
                </a:gridCol>
              </a:tblGrid>
              <a:tr h="0">
                <a:tc>
                  <a:txBody>
                    <a:bodyPr/>
                    <a:lstStyle/>
                    <a:p>
                      <a:pPr marL="0" marR="0" algn="ctr">
                        <a:lnSpc>
                          <a:spcPct val="107000"/>
                        </a:lnSpc>
                        <a:spcBef>
                          <a:spcPts val="0"/>
                        </a:spcBef>
                        <a:spcAft>
                          <a:spcPts val="0"/>
                        </a:spcAft>
                      </a:pPr>
                      <a:r>
                        <a:rPr lang="en-US" sz="1400" b="1"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Source Energy Score</a:t>
                      </a:r>
                      <a:endParaRPr lang="en-US" sz="12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b="1"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LEED Points</a:t>
                      </a:r>
                      <a:endParaRPr lang="en-US" sz="12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2653382429"/>
                  </a:ext>
                </a:extLst>
              </a:tr>
              <a:tr h="0">
                <a:tc>
                  <a:txBody>
                    <a:bodyPr/>
                    <a:lstStyle/>
                    <a:p>
                      <a:pPr marL="0" marR="0" algn="ctr">
                        <a:lnSpc>
                          <a:spcPct val="107000"/>
                        </a:lnSpc>
                        <a:spcBef>
                          <a:spcPts val="0"/>
                        </a:spcBef>
                        <a:spcAft>
                          <a:spcPts val="0"/>
                        </a:spcAft>
                      </a:pPr>
                      <a:r>
                        <a:rPr lang="en-US" sz="14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40 (Required)</a:t>
                      </a:r>
                      <a:endParaRPr lang="en-US" sz="12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6.5 (Required)</a:t>
                      </a:r>
                      <a:endParaRPr lang="en-US" sz="12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934498733"/>
                  </a:ext>
                </a:extLst>
              </a:tr>
              <a:tr h="0">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41</a:t>
                      </a:r>
                      <a:endParaRPr lang="en-US" sz="12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7</a:t>
                      </a:r>
                      <a:endParaRPr lang="en-US" sz="12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3530977990"/>
                  </a:ext>
                </a:extLst>
              </a:tr>
              <a:tr h="0">
                <a:tc>
                  <a:txBody>
                    <a:bodyPr/>
                    <a:lstStyle/>
                    <a:p>
                      <a:pPr marL="0" marR="0" algn="ctr">
                        <a:lnSpc>
                          <a:spcPct val="107000"/>
                        </a:lnSpc>
                        <a:spcBef>
                          <a:spcPts val="0"/>
                        </a:spcBef>
                        <a:spcAft>
                          <a:spcPts val="0"/>
                        </a:spcAft>
                      </a:pPr>
                      <a:r>
                        <a:rPr lang="en-US" sz="14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44</a:t>
                      </a:r>
                      <a:endParaRPr lang="en-US" sz="12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7.5</a:t>
                      </a:r>
                      <a:endParaRPr lang="en-US" sz="12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1227964663"/>
                  </a:ext>
                </a:extLst>
              </a:tr>
              <a:tr h="0">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47</a:t>
                      </a:r>
                      <a:endParaRPr lang="en-US" sz="12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8</a:t>
                      </a:r>
                      <a:endParaRPr lang="en-US" sz="12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3990989041"/>
                  </a:ext>
                </a:extLst>
              </a:tr>
              <a:tr h="0">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50</a:t>
                      </a:r>
                      <a:endParaRPr lang="en-US" sz="12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8.5</a:t>
                      </a:r>
                      <a:endParaRPr lang="en-US" sz="12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4030431758"/>
                  </a:ext>
                </a:extLst>
              </a:tr>
              <a:tr h="0">
                <a:tc>
                  <a:txBody>
                    <a:bodyPr/>
                    <a:lstStyle/>
                    <a:p>
                      <a:pPr marL="0" marR="0" algn="ctr">
                        <a:lnSpc>
                          <a:spcPct val="107000"/>
                        </a:lnSpc>
                        <a:spcBef>
                          <a:spcPts val="0"/>
                        </a:spcBef>
                        <a:spcAft>
                          <a:spcPts val="0"/>
                        </a:spcAft>
                      </a:pPr>
                      <a:r>
                        <a:rPr lang="en-US" sz="14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54</a:t>
                      </a:r>
                      <a:endParaRPr lang="en-US" sz="12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9</a:t>
                      </a:r>
                      <a:endParaRPr lang="en-US" sz="12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3719695066"/>
                  </a:ext>
                </a:extLst>
              </a:tr>
              <a:tr h="0">
                <a:tc>
                  <a:txBody>
                    <a:bodyPr/>
                    <a:lstStyle/>
                    <a:p>
                      <a:pPr marL="0" marR="0" algn="ctr">
                        <a:lnSpc>
                          <a:spcPct val="107000"/>
                        </a:lnSpc>
                        <a:spcBef>
                          <a:spcPts val="0"/>
                        </a:spcBef>
                        <a:spcAft>
                          <a:spcPts val="0"/>
                        </a:spcAft>
                      </a:pPr>
                      <a:r>
                        <a:rPr lang="en-US" sz="14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57</a:t>
                      </a:r>
                      <a:endParaRPr lang="en-US" sz="12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9.5</a:t>
                      </a:r>
                      <a:endParaRPr lang="en-US" sz="12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557239913"/>
                  </a:ext>
                </a:extLst>
              </a:tr>
              <a:tr h="0">
                <a:tc>
                  <a:txBody>
                    <a:bodyPr/>
                    <a:lstStyle/>
                    <a:p>
                      <a:pPr marL="0" marR="0" algn="ctr">
                        <a:lnSpc>
                          <a:spcPct val="107000"/>
                        </a:lnSpc>
                        <a:spcBef>
                          <a:spcPts val="0"/>
                        </a:spcBef>
                        <a:spcAft>
                          <a:spcPts val="0"/>
                        </a:spcAft>
                      </a:pPr>
                      <a:r>
                        <a:rPr lang="en-US" sz="14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60</a:t>
                      </a:r>
                      <a:endParaRPr lang="en-US" sz="12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10</a:t>
                      </a:r>
                      <a:endParaRPr lang="en-US" sz="12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2275032270"/>
                  </a:ext>
                </a:extLst>
              </a:tr>
              <a:tr h="0">
                <a:tc>
                  <a:txBody>
                    <a:bodyPr/>
                    <a:lstStyle/>
                    <a:p>
                      <a:pPr marL="0" marR="0" algn="ctr">
                        <a:lnSpc>
                          <a:spcPct val="107000"/>
                        </a:lnSpc>
                        <a:spcBef>
                          <a:spcPts val="0"/>
                        </a:spcBef>
                        <a:spcAft>
                          <a:spcPts val="0"/>
                        </a:spcAft>
                      </a:pPr>
                      <a:r>
                        <a:rPr lang="en-US" sz="14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63</a:t>
                      </a:r>
                      <a:endParaRPr lang="en-US" sz="12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10.5</a:t>
                      </a:r>
                      <a:endParaRPr lang="en-US" sz="12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145876720"/>
                  </a:ext>
                </a:extLst>
              </a:tr>
              <a:tr h="0">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66</a:t>
                      </a:r>
                      <a:endParaRPr lang="en-US" sz="12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11</a:t>
                      </a:r>
                      <a:endParaRPr lang="en-US" sz="12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3913714184"/>
                  </a:ext>
                </a:extLst>
              </a:tr>
              <a:tr h="0">
                <a:tc>
                  <a:txBody>
                    <a:bodyPr/>
                    <a:lstStyle/>
                    <a:p>
                      <a:pPr marL="0" marR="0" algn="ctr">
                        <a:lnSpc>
                          <a:spcPct val="107000"/>
                        </a:lnSpc>
                        <a:spcBef>
                          <a:spcPts val="0"/>
                        </a:spcBef>
                        <a:spcAft>
                          <a:spcPts val="0"/>
                        </a:spcAft>
                      </a:pPr>
                      <a:r>
                        <a:rPr lang="en-US" sz="14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69</a:t>
                      </a:r>
                      <a:endParaRPr lang="en-US" sz="12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11.5</a:t>
                      </a:r>
                      <a:endParaRPr lang="en-US" sz="12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2277296752"/>
                  </a:ext>
                </a:extLst>
              </a:tr>
              <a:tr h="0">
                <a:tc>
                  <a:txBody>
                    <a:bodyPr/>
                    <a:lstStyle/>
                    <a:p>
                      <a:pPr marL="0" marR="0" algn="ctr">
                        <a:lnSpc>
                          <a:spcPct val="107000"/>
                        </a:lnSpc>
                        <a:spcBef>
                          <a:spcPts val="0"/>
                        </a:spcBef>
                        <a:spcAft>
                          <a:spcPts val="0"/>
                        </a:spcAft>
                      </a:pPr>
                      <a:r>
                        <a:rPr lang="en-US" sz="14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72</a:t>
                      </a:r>
                      <a:endParaRPr lang="en-US" sz="12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12</a:t>
                      </a:r>
                      <a:endParaRPr lang="en-US" sz="12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2093556859"/>
                  </a:ext>
                </a:extLst>
              </a:tr>
              <a:tr h="0">
                <a:tc>
                  <a:txBody>
                    <a:bodyPr/>
                    <a:lstStyle/>
                    <a:p>
                      <a:pPr marL="0" marR="0" algn="ctr">
                        <a:lnSpc>
                          <a:spcPct val="107000"/>
                        </a:lnSpc>
                        <a:spcBef>
                          <a:spcPts val="0"/>
                        </a:spcBef>
                        <a:spcAft>
                          <a:spcPts val="0"/>
                        </a:spcAft>
                      </a:pPr>
                      <a:r>
                        <a:rPr lang="en-US" sz="14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75</a:t>
                      </a:r>
                      <a:endParaRPr lang="en-US" sz="12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12.5</a:t>
                      </a:r>
                      <a:endParaRPr lang="en-US" sz="12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1551300449"/>
                  </a:ext>
                </a:extLst>
              </a:tr>
              <a:tr h="0">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78</a:t>
                      </a:r>
                      <a:endParaRPr lang="en-US" sz="12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13</a:t>
                      </a:r>
                      <a:endParaRPr lang="en-US" sz="12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4103188275"/>
                  </a:ext>
                </a:extLst>
              </a:tr>
              <a:tr h="0">
                <a:tc>
                  <a:txBody>
                    <a:bodyPr/>
                    <a:lstStyle/>
                    <a:p>
                      <a:pPr marL="0" marR="0" algn="ctr">
                        <a:lnSpc>
                          <a:spcPct val="107000"/>
                        </a:lnSpc>
                        <a:spcBef>
                          <a:spcPts val="0"/>
                        </a:spcBef>
                        <a:spcAft>
                          <a:spcPts val="0"/>
                        </a:spcAft>
                      </a:pPr>
                      <a:r>
                        <a:rPr lang="en-US" sz="14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81</a:t>
                      </a:r>
                      <a:endParaRPr lang="en-US" sz="12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13.5</a:t>
                      </a:r>
                      <a:endParaRPr lang="en-US" sz="12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1867229990"/>
                  </a:ext>
                </a:extLst>
              </a:tr>
              <a:tr h="0">
                <a:tc>
                  <a:txBody>
                    <a:bodyPr/>
                    <a:lstStyle/>
                    <a:p>
                      <a:pPr marL="0" marR="0" algn="ctr">
                        <a:lnSpc>
                          <a:spcPct val="107000"/>
                        </a:lnSpc>
                        <a:spcBef>
                          <a:spcPts val="0"/>
                        </a:spcBef>
                        <a:spcAft>
                          <a:spcPts val="0"/>
                        </a:spcAft>
                      </a:pPr>
                      <a:r>
                        <a:rPr lang="en-US" sz="14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84</a:t>
                      </a:r>
                      <a:endParaRPr lang="en-US" sz="12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14</a:t>
                      </a:r>
                      <a:endParaRPr lang="en-US" sz="12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2893481720"/>
                  </a:ext>
                </a:extLst>
              </a:tr>
              <a:tr h="0">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87</a:t>
                      </a:r>
                      <a:endParaRPr lang="en-US" sz="12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14.5</a:t>
                      </a:r>
                      <a:endParaRPr lang="en-US" sz="12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252474732"/>
                  </a:ext>
                </a:extLst>
              </a:tr>
              <a:tr h="0">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90</a:t>
                      </a:r>
                      <a:endParaRPr lang="en-US" sz="12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15</a:t>
                      </a:r>
                      <a:endParaRPr lang="en-US" sz="12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803447187"/>
                  </a:ext>
                </a:extLst>
              </a:tr>
              <a:tr h="0">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93</a:t>
                      </a:r>
                      <a:endParaRPr lang="en-US" sz="12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15.5</a:t>
                      </a:r>
                      <a:endParaRPr lang="en-US" sz="12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3062533329"/>
                  </a:ext>
                </a:extLst>
              </a:tr>
              <a:tr h="0">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96</a:t>
                      </a:r>
                      <a:endParaRPr lang="en-US" sz="12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16</a:t>
                      </a:r>
                      <a:endParaRPr lang="en-US" sz="12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3071887877"/>
                  </a:ext>
                </a:extLst>
              </a:tr>
              <a:tr h="0">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99</a:t>
                      </a:r>
                      <a:endParaRPr lang="en-US" sz="12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4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16.5</a:t>
                      </a:r>
                      <a:endParaRPr lang="en-US" sz="12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361088891"/>
                  </a:ext>
                </a:extLst>
              </a:tr>
            </a:tbl>
          </a:graphicData>
        </a:graphic>
      </p:graphicFrame>
      <p:pic>
        <p:nvPicPr>
          <p:cNvPr id="6" name="Audio 5">
            <a:hlinkClick r:id="" action="ppaction://media"/>
            <a:extLst>
              <a:ext uri="{FF2B5EF4-FFF2-40B4-BE49-F238E27FC236}">
                <a16:creationId xmlns:a16="http://schemas.microsoft.com/office/drawing/2014/main" id="{0EC1277A-1841-44EE-96E3-598D139415CB}"/>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val="956699013"/>
      </p:ext>
    </p:extLst>
  </p:cSld>
  <p:clrMapOvr>
    <a:masterClrMapping/>
  </p:clrMapOvr>
  <mc:AlternateContent xmlns:mc="http://schemas.openxmlformats.org/markup-compatibility/2006" xmlns:p14="http://schemas.microsoft.com/office/powerpoint/2010/main">
    <mc:Choice Requires="p14">
      <p:transition spd="slow" p14:dur="2000" advTm="23522"/>
    </mc:Choice>
    <mc:Fallback xmlns="">
      <p:transition spd="slow" advTm="2352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04588"/>
            <a:ext cx="8229600" cy="790441"/>
          </a:xfrm>
        </p:spPr>
        <p:txBody>
          <a:bodyPr>
            <a:normAutofit/>
          </a:bodyPr>
          <a:lstStyle/>
          <a:p>
            <a:r>
              <a:rPr lang="en-US" dirty="0"/>
              <a:t>LEED O+M v4.1 Energy Performance</a:t>
            </a:r>
          </a:p>
        </p:txBody>
      </p:sp>
      <p:sp>
        <p:nvSpPr>
          <p:cNvPr id="6" name="Content Placeholder 5">
            <a:extLst>
              <a:ext uri="{FF2B5EF4-FFF2-40B4-BE49-F238E27FC236}">
                <a16:creationId xmlns:a16="http://schemas.microsoft.com/office/drawing/2014/main" id="{23D1F723-8B81-4F78-9457-C066F4940235}"/>
              </a:ext>
            </a:extLst>
          </p:cNvPr>
          <p:cNvSpPr>
            <a:spLocks noGrp="1"/>
          </p:cNvSpPr>
          <p:nvPr>
            <p:ph idx="1"/>
          </p:nvPr>
        </p:nvSpPr>
        <p:spPr>
          <a:xfrm>
            <a:off x="457200" y="1417638"/>
            <a:ext cx="8229600" cy="4938712"/>
          </a:xfrm>
        </p:spPr>
        <p:txBody>
          <a:bodyPr/>
          <a:lstStyle/>
          <a:p>
            <a:r>
              <a:rPr lang="en-US" dirty="0"/>
              <a:t>Combined, they form the Energy Performance Score </a:t>
            </a:r>
          </a:p>
          <a:p>
            <a:pPr lvl="1"/>
            <a:r>
              <a:rPr lang="en-US" dirty="0"/>
              <a:t>GHG emissions score and source energy score are each weighted 50% of the energy performance score.</a:t>
            </a:r>
          </a:p>
        </p:txBody>
      </p:sp>
      <p:graphicFrame>
        <p:nvGraphicFramePr>
          <p:cNvPr id="10" name="Table 9">
            <a:extLst>
              <a:ext uri="{FF2B5EF4-FFF2-40B4-BE49-F238E27FC236}">
                <a16:creationId xmlns:a16="http://schemas.microsoft.com/office/drawing/2014/main" id="{378DA2E0-87A0-4C6E-800C-E3396BB96D01}"/>
              </a:ext>
            </a:extLst>
          </p:cNvPr>
          <p:cNvGraphicFramePr>
            <a:graphicFrameLocks noGrp="1"/>
          </p:cNvGraphicFramePr>
          <p:nvPr>
            <p:extLst>
              <p:ext uri="{D42A27DB-BD31-4B8C-83A1-F6EECF244321}">
                <p14:modId xmlns:p14="http://schemas.microsoft.com/office/powerpoint/2010/main" val="2335018404"/>
              </p:ext>
            </p:extLst>
          </p:nvPr>
        </p:nvGraphicFramePr>
        <p:xfrm>
          <a:off x="2026692" y="2541580"/>
          <a:ext cx="5120640" cy="3728853"/>
        </p:xfrm>
        <a:graphic>
          <a:graphicData uri="http://schemas.openxmlformats.org/drawingml/2006/table">
            <a:tbl>
              <a:tblPr firstRow="1" firstCol="1" bandRow="1"/>
              <a:tblGrid>
                <a:gridCol w="1280160">
                  <a:extLst>
                    <a:ext uri="{9D8B030D-6E8A-4147-A177-3AD203B41FA5}">
                      <a16:colId xmlns:a16="http://schemas.microsoft.com/office/drawing/2014/main" val="3015569258"/>
                    </a:ext>
                  </a:extLst>
                </a:gridCol>
                <a:gridCol w="1280160">
                  <a:extLst>
                    <a:ext uri="{9D8B030D-6E8A-4147-A177-3AD203B41FA5}">
                      <a16:colId xmlns:a16="http://schemas.microsoft.com/office/drawing/2014/main" val="1720826640"/>
                    </a:ext>
                  </a:extLst>
                </a:gridCol>
                <a:gridCol w="1280160">
                  <a:extLst>
                    <a:ext uri="{9D8B030D-6E8A-4147-A177-3AD203B41FA5}">
                      <a16:colId xmlns:a16="http://schemas.microsoft.com/office/drawing/2014/main" val="1951014260"/>
                    </a:ext>
                  </a:extLst>
                </a:gridCol>
                <a:gridCol w="1280160">
                  <a:extLst>
                    <a:ext uri="{9D8B030D-6E8A-4147-A177-3AD203B41FA5}">
                      <a16:colId xmlns:a16="http://schemas.microsoft.com/office/drawing/2014/main" val="1111630149"/>
                    </a:ext>
                  </a:extLst>
                </a:gridCol>
              </a:tblGrid>
              <a:tr h="0">
                <a:tc>
                  <a:txBody>
                    <a:bodyPr/>
                    <a:lstStyle/>
                    <a:p>
                      <a:pPr marL="0" marR="0" algn="ctr">
                        <a:lnSpc>
                          <a:spcPct val="107000"/>
                        </a:lnSpc>
                        <a:spcBef>
                          <a:spcPts val="0"/>
                        </a:spcBef>
                        <a:spcAft>
                          <a:spcPts val="0"/>
                        </a:spcAft>
                      </a:pPr>
                      <a:r>
                        <a:rPr lang="en-US" sz="1600" b="1"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Energy Performance Score</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600" b="1"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LEED Points</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b="1"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Energy Performance Score</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600" b="1"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LEED Points</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2989811616"/>
                  </a:ext>
                </a:extLst>
              </a:tr>
              <a:tr h="0">
                <a:tc>
                  <a:txBody>
                    <a:bodyPr/>
                    <a:lstStyle/>
                    <a:p>
                      <a:pPr marL="0" marR="0" algn="ctr">
                        <a:lnSpc>
                          <a:spcPct val="107000"/>
                        </a:lnSpc>
                        <a:spcBef>
                          <a:spcPts val="0"/>
                        </a:spcBef>
                        <a:spcAft>
                          <a:spcPts val="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40 (Required)</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6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13 (Required)</a:t>
                      </a:r>
                      <a:endPar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0"/>
                        </a:spcAft>
                      </a:pP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endPar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1286556998"/>
                  </a:ext>
                </a:extLst>
              </a:tr>
              <a:tr h="0">
                <a:tc>
                  <a:txBody>
                    <a:bodyPr/>
                    <a:lstStyle/>
                    <a:p>
                      <a:pPr marL="0" marR="0" algn="ctr">
                        <a:lnSpc>
                          <a:spcPct val="107000"/>
                        </a:lnSpc>
                        <a:spcBef>
                          <a:spcPts val="0"/>
                        </a:spcBef>
                        <a:spcAft>
                          <a:spcPts val="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41</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6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14</a:t>
                      </a:r>
                      <a:endPar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72</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24</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3929983979"/>
                  </a:ext>
                </a:extLst>
              </a:tr>
              <a:tr h="0">
                <a:tc>
                  <a:txBody>
                    <a:bodyPr/>
                    <a:lstStyle/>
                    <a:p>
                      <a:pPr marL="0" marR="0" algn="ctr">
                        <a:lnSpc>
                          <a:spcPct val="107000"/>
                        </a:lnSpc>
                        <a:spcBef>
                          <a:spcPts val="0"/>
                        </a:spcBef>
                        <a:spcAft>
                          <a:spcPts val="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44</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6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15</a:t>
                      </a:r>
                      <a:endPar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75</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25</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3033425055"/>
                  </a:ext>
                </a:extLst>
              </a:tr>
              <a:tr h="0">
                <a:tc>
                  <a:txBody>
                    <a:bodyPr/>
                    <a:lstStyle/>
                    <a:p>
                      <a:pPr marL="0" marR="0" algn="ctr">
                        <a:lnSpc>
                          <a:spcPct val="107000"/>
                        </a:lnSpc>
                        <a:spcBef>
                          <a:spcPts val="0"/>
                        </a:spcBef>
                        <a:spcAft>
                          <a:spcPts val="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47</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6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16</a:t>
                      </a:r>
                      <a:endPar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78</a:t>
                      </a:r>
                      <a:endPar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26</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3623198995"/>
                  </a:ext>
                </a:extLst>
              </a:tr>
              <a:tr h="0">
                <a:tc>
                  <a:txBody>
                    <a:bodyPr/>
                    <a:lstStyle/>
                    <a:p>
                      <a:pPr marL="0" marR="0" algn="ctr">
                        <a:lnSpc>
                          <a:spcPct val="107000"/>
                        </a:lnSpc>
                        <a:spcBef>
                          <a:spcPts val="0"/>
                        </a:spcBef>
                        <a:spcAft>
                          <a:spcPts val="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50</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6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17</a:t>
                      </a:r>
                      <a:endPar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81</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27</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4113544970"/>
                  </a:ext>
                </a:extLst>
              </a:tr>
              <a:tr h="0">
                <a:tc>
                  <a:txBody>
                    <a:bodyPr/>
                    <a:lstStyle/>
                    <a:p>
                      <a:pPr marL="0" marR="0" algn="ctr">
                        <a:lnSpc>
                          <a:spcPct val="107000"/>
                        </a:lnSpc>
                        <a:spcBef>
                          <a:spcPts val="0"/>
                        </a:spcBef>
                        <a:spcAft>
                          <a:spcPts val="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54</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6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18</a:t>
                      </a:r>
                      <a:endPar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84</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28</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4110665844"/>
                  </a:ext>
                </a:extLst>
              </a:tr>
              <a:tr h="0">
                <a:tc>
                  <a:txBody>
                    <a:bodyPr/>
                    <a:lstStyle/>
                    <a:p>
                      <a:pPr marL="0" marR="0" algn="ctr">
                        <a:lnSpc>
                          <a:spcPct val="107000"/>
                        </a:lnSpc>
                        <a:spcBef>
                          <a:spcPts val="0"/>
                        </a:spcBef>
                        <a:spcAft>
                          <a:spcPts val="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57</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6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19</a:t>
                      </a:r>
                      <a:endPar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87</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29</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933878029"/>
                  </a:ext>
                </a:extLst>
              </a:tr>
              <a:tr h="0">
                <a:tc>
                  <a:txBody>
                    <a:bodyPr/>
                    <a:lstStyle/>
                    <a:p>
                      <a:pPr marL="0" marR="0" algn="ctr">
                        <a:lnSpc>
                          <a:spcPct val="107000"/>
                        </a:lnSpc>
                        <a:spcBef>
                          <a:spcPts val="0"/>
                        </a:spcBef>
                        <a:spcAft>
                          <a:spcPts val="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60</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6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20</a:t>
                      </a:r>
                      <a:endPar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90</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30</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3655423736"/>
                  </a:ext>
                </a:extLst>
              </a:tr>
              <a:tr h="0">
                <a:tc>
                  <a:txBody>
                    <a:bodyPr/>
                    <a:lstStyle/>
                    <a:p>
                      <a:pPr marL="0" marR="0" algn="ctr">
                        <a:lnSpc>
                          <a:spcPct val="107000"/>
                        </a:lnSpc>
                        <a:spcBef>
                          <a:spcPts val="0"/>
                        </a:spcBef>
                        <a:spcAft>
                          <a:spcPts val="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63</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6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21</a:t>
                      </a:r>
                      <a:endPar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93</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31</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3278141959"/>
                  </a:ext>
                </a:extLst>
              </a:tr>
              <a:tr h="0">
                <a:tc>
                  <a:txBody>
                    <a:bodyPr/>
                    <a:lstStyle/>
                    <a:p>
                      <a:pPr marL="0" marR="0" algn="ctr">
                        <a:lnSpc>
                          <a:spcPct val="107000"/>
                        </a:lnSpc>
                        <a:spcBef>
                          <a:spcPts val="0"/>
                        </a:spcBef>
                        <a:spcAft>
                          <a:spcPts val="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66</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6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22</a:t>
                      </a:r>
                      <a:endPar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96</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32</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633909644"/>
                  </a:ext>
                </a:extLst>
              </a:tr>
              <a:tr h="0">
                <a:tc>
                  <a:txBody>
                    <a:bodyPr/>
                    <a:lstStyle/>
                    <a:p>
                      <a:pPr marL="0" marR="0" algn="ctr">
                        <a:lnSpc>
                          <a:spcPct val="107000"/>
                        </a:lnSpc>
                        <a:spcBef>
                          <a:spcPts val="0"/>
                        </a:spcBef>
                        <a:spcAft>
                          <a:spcPts val="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69</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6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23</a:t>
                      </a:r>
                      <a:endPar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solidFill>
                            <a:srgbClr val="344575"/>
                          </a:solidFill>
                          <a:effectLst/>
                          <a:latin typeface="Times New Roman" panose="02020603050405020304" pitchFamily="18" charset="0"/>
                          <a:ea typeface="Calibri" panose="020F0502020204030204" pitchFamily="34" charset="0"/>
                          <a:cs typeface="Times New Roman" panose="02020603050405020304" pitchFamily="18" charset="0"/>
                        </a:rPr>
                        <a:t>99</a:t>
                      </a: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0"/>
                        </a:spcAft>
                      </a:pPr>
                      <a:r>
                        <a:rPr lang="en-US" sz="1600" dirty="0">
                          <a:solidFill>
                            <a:srgbClr val="344575"/>
                          </a:solidFill>
                          <a:effectLst/>
                          <a:latin typeface="Times New Roman" panose="02020603050405020304" pitchFamily="18" charset="0"/>
                          <a:ea typeface="Calibri" panose="020F0502020204030204" pitchFamily="34" charset="0"/>
                          <a:cs typeface="Times New Roman" panose="02020603050405020304" pitchFamily="18" charset="0"/>
                        </a:rPr>
                        <a:t>33</a:t>
                      </a: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2243254644"/>
                  </a:ext>
                </a:extLst>
              </a:tr>
            </a:tbl>
          </a:graphicData>
        </a:graphic>
      </p:graphicFrame>
      <p:pic>
        <p:nvPicPr>
          <p:cNvPr id="11" name="Audio 10">
            <a:hlinkClick r:id="" action="ppaction://media"/>
            <a:extLst>
              <a:ext uri="{FF2B5EF4-FFF2-40B4-BE49-F238E27FC236}">
                <a16:creationId xmlns:a16="http://schemas.microsoft.com/office/drawing/2014/main" id="{CA51BCE4-F674-48E0-842F-FACB61CC1DE8}"/>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82000" y="6096000"/>
            <a:ext cx="609600" cy="609600"/>
          </a:xfrm>
          <a:prstGeom prst="rect">
            <a:avLst/>
          </a:prstGeom>
        </p:spPr>
      </p:pic>
      <p:sp>
        <p:nvSpPr>
          <p:cNvPr id="12" name="Rectangle 11">
            <a:extLst>
              <a:ext uri="{FF2B5EF4-FFF2-40B4-BE49-F238E27FC236}">
                <a16:creationId xmlns:a16="http://schemas.microsoft.com/office/drawing/2014/main" id="{A6A5B18D-86DA-4C8F-BDC9-6927F69AB7F2}"/>
              </a:ext>
            </a:extLst>
          </p:cNvPr>
          <p:cNvSpPr/>
          <p:nvPr/>
        </p:nvSpPr>
        <p:spPr>
          <a:xfrm>
            <a:off x="7539789" y="6356350"/>
            <a:ext cx="1604211" cy="50165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444847815"/>
      </p:ext>
    </p:extLst>
  </p:cSld>
  <p:clrMapOvr>
    <a:masterClrMapping/>
  </p:clrMapOvr>
  <mc:AlternateContent xmlns:mc="http://schemas.openxmlformats.org/markup-compatibility/2006" xmlns:p14="http://schemas.microsoft.com/office/powerpoint/2010/main">
    <mc:Choice Requires="p14">
      <p:transition spd="slow" p14:dur="2000" advTm="20549"/>
    </mc:Choice>
    <mc:Fallback xmlns="">
      <p:transition spd="slow" advTm="2054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9" fill="hold" display="0">
                  <p:stCondLst>
                    <p:cond delay="indefinite"/>
                  </p:stCondLst>
                  <p:endCondLst>
                    <p:cond evt="onStopAudio" delay="0">
                      <p:tgtEl>
                        <p:sldTgt/>
                      </p:tgtEl>
                    </p:cond>
                  </p:endCondLst>
                </p:cTn>
                <p:tgtEl>
                  <p:spTgt spid="11"/>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04588"/>
            <a:ext cx="8229600" cy="790441"/>
          </a:xfrm>
        </p:spPr>
        <p:txBody>
          <a:bodyPr/>
          <a:lstStyle/>
          <a:p>
            <a:r>
              <a:rPr lang="en-US" dirty="0"/>
              <a:t>Module Description</a:t>
            </a:r>
          </a:p>
        </p:txBody>
      </p:sp>
      <p:sp>
        <p:nvSpPr>
          <p:cNvPr id="2" name="Content Placeholder 1"/>
          <p:cNvSpPr>
            <a:spLocks noGrp="1"/>
          </p:cNvSpPr>
          <p:nvPr>
            <p:ph idx="1"/>
          </p:nvPr>
        </p:nvSpPr>
        <p:spPr>
          <a:xfrm>
            <a:off x="457200" y="1417638"/>
            <a:ext cx="8229600" cy="4938712"/>
          </a:xfrm>
        </p:spPr>
        <p:txBody>
          <a:bodyPr>
            <a:normAutofit/>
          </a:bodyPr>
          <a:lstStyle/>
          <a:p>
            <a:pPr lvl="0"/>
            <a:r>
              <a:rPr lang="en-US" dirty="0"/>
              <a:t>Highlight the differences between two LEED versions: v4.0 and v4.1</a:t>
            </a:r>
          </a:p>
          <a:p>
            <a:pPr lvl="0"/>
            <a:r>
              <a:rPr lang="en-US" dirty="0"/>
              <a:t>Discuss significant changes to the LEED O+M rating system</a:t>
            </a:r>
          </a:p>
          <a:p>
            <a:pPr lvl="0"/>
            <a:r>
              <a:rPr lang="en-US" dirty="0"/>
              <a:t>Explain the Arc Platform and how it is used in LEED O+M v4.1</a:t>
            </a:r>
          </a:p>
          <a:p>
            <a:pPr lvl="0"/>
            <a:r>
              <a:rPr lang="en-US" dirty="0"/>
              <a:t>Explain how to use LEED O+M v4.1 in v4.0 projects</a:t>
            </a:r>
          </a:p>
        </p:txBody>
      </p:sp>
      <p:pic>
        <p:nvPicPr>
          <p:cNvPr id="15" name="Audio 14">
            <a:hlinkClick r:id="" action="ppaction://media"/>
            <a:extLst>
              <a:ext uri="{FF2B5EF4-FFF2-40B4-BE49-F238E27FC236}">
                <a16:creationId xmlns:a16="http://schemas.microsoft.com/office/drawing/2014/main" id="{F0143EEB-EF28-4537-AD8C-0652F956F78D}"/>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82000" y="6096000"/>
            <a:ext cx="609600" cy="609600"/>
          </a:xfrm>
          <a:prstGeom prst="rect">
            <a:avLst/>
          </a:prstGeom>
        </p:spPr>
      </p:pic>
      <p:sp>
        <p:nvSpPr>
          <p:cNvPr id="16" name="Rectangle 15">
            <a:extLst>
              <a:ext uri="{FF2B5EF4-FFF2-40B4-BE49-F238E27FC236}">
                <a16:creationId xmlns:a16="http://schemas.microsoft.com/office/drawing/2014/main" id="{37208342-263E-486C-861C-D203F0591BD7}"/>
              </a:ext>
            </a:extLst>
          </p:cNvPr>
          <p:cNvSpPr/>
          <p:nvPr/>
        </p:nvSpPr>
        <p:spPr>
          <a:xfrm>
            <a:off x="7539789" y="6356350"/>
            <a:ext cx="1604211" cy="50165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102228282"/>
      </p:ext>
    </p:extLst>
  </p:cSld>
  <p:clrMapOvr>
    <a:masterClrMapping/>
  </p:clrMapOvr>
  <mc:AlternateContent xmlns:mc="http://schemas.openxmlformats.org/markup-compatibility/2006" xmlns:p14="http://schemas.microsoft.com/office/powerpoint/2010/main">
    <mc:Choice Requires="p14">
      <p:transition spd="slow" p14:dur="2000" advTm="34663"/>
    </mc:Choice>
    <mc:Fallback xmlns="">
      <p:transition spd="slow" advTm="3466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3" fill="hold" display="0">
                  <p:stCondLst>
                    <p:cond delay="indefinite"/>
                  </p:stCondLst>
                  <p:endCondLst>
                    <p:cond evt="onStopAudio" delay="0">
                      <p:tgtEl>
                        <p:sldTgt/>
                      </p:tgtEl>
                    </p:cond>
                  </p:endCondLst>
                </p:cTn>
                <p:tgtEl>
                  <p:spTgt spid="15"/>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04588"/>
            <a:ext cx="8229600" cy="790441"/>
          </a:xfrm>
        </p:spPr>
        <p:txBody>
          <a:bodyPr>
            <a:normAutofit/>
          </a:bodyPr>
          <a:lstStyle/>
          <a:p>
            <a:r>
              <a:rPr lang="en-US" dirty="0"/>
              <a:t>LEED O+M v4.1 Purchasing Policy</a:t>
            </a:r>
          </a:p>
        </p:txBody>
      </p:sp>
      <p:sp>
        <p:nvSpPr>
          <p:cNvPr id="2" name="Content Placeholder 1">
            <a:extLst>
              <a:ext uri="{FF2B5EF4-FFF2-40B4-BE49-F238E27FC236}">
                <a16:creationId xmlns:a16="http://schemas.microsoft.com/office/drawing/2014/main" id="{9DE31582-CFE0-4ED4-98FA-DFC1183BDF76}"/>
              </a:ext>
            </a:extLst>
          </p:cNvPr>
          <p:cNvSpPr>
            <a:spLocks noGrp="1"/>
          </p:cNvSpPr>
          <p:nvPr>
            <p:ph idx="1"/>
          </p:nvPr>
        </p:nvSpPr>
        <p:spPr>
          <a:xfrm>
            <a:off x="457200" y="1417638"/>
            <a:ext cx="8229600" cy="5440362"/>
          </a:xfrm>
        </p:spPr>
        <p:txBody>
          <a:bodyPr anchor="t">
            <a:normAutofit/>
          </a:bodyPr>
          <a:lstStyle/>
          <a:p>
            <a:r>
              <a:rPr lang="en-US" dirty="0"/>
              <a:t>Have in place an environmentally preferable purchasing (EPP) policy for materials and products purchased for the project during regular operations. </a:t>
            </a:r>
          </a:p>
          <a:p>
            <a:pPr lvl="1"/>
            <a:r>
              <a:rPr lang="en-US" dirty="0"/>
              <a:t>Include at a minimum: </a:t>
            </a:r>
          </a:p>
          <a:p>
            <a:pPr lvl="2"/>
            <a:r>
              <a:rPr lang="en-US" dirty="0"/>
              <a:t>Ongoing Consumables </a:t>
            </a:r>
          </a:p>
          <a:p>
            <a:pPr lvl="2"/>
            <a:r>
              <a:rPr lang="en-US" dirty="0"/>
              <a:t>Electronic Equipment </a:t>
            </a:r>
          </a:p>
          <a:p>
            <a:pPr lvl="3"/>
            <a:r>
              <a:rPr lang="en-US" dirty="0"/>
              <a:t>Lamps (indoor and outdoor, hard-wired and portable fixtures)</a:t>
            </a:r>
          </a:p>
          <a:p>
            <a:pPr lvl="3"/>
            <a:r>
              <a:rPr lang="en-US" dirty="0"/>
              <a:t>Office equipment, appliances, and audiovisual equipment</a:t>
            </a:r>
          </a:p>
          <a:p>
            <a:pPr lvl="3"/>
            <a:r>
              <a:rPr lang="en-US" dirty="0"/>
              <a:t>Electric powered equipment</a:t>
            </a:r>
          </a:p>
          <a:p>
            <a:r>
              <a:rPr lang="en-US" dirty="0"/>
              <a:t>Should address performance targets for purchases that meet the criteria in MR Credit: Purchasing</a:t>
            </a:r>
          </a:p>
          <a:p>
            <a:r>
              <a:rPr lang="en-US" dirty="0"/>
              <a:t>Must cover at least those product purchases within the building and site management’s control</a:t>
            </a:r>
          </a:p>
        </p:txBody>
      </p:sp>
      <p:pic>
        <p:nvPicPr>
          <p:cNvPr id="4" name="Audio 3">
            <a:hlinkClick r:id="" action="ppaction://media"/>
            <a:extLst>
              <a:ext uri="{FF2B5EF4-FFF2-40B4-BE49-F238E27FC236}">
                <a16:creationId xmlns:a16="http://schemas.microsoft.com/office/drawing/2014/main" id="{B2CFA1A5-2DDE-4C60-ADC8-F66DDDB88929}"/>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82000" y="6096000"/>
            <a:ext cx="609600" cy="609600"/>
          </a:xfrm>
          <a:prstGeom prst="rect">
            <a:avLst/>
          </a:prstGeom>
        </p:spPr>
      </p:pic>
      <p:sp>
        <p:nvSpPr>
          <p:cNvPr id="6" name="Rectangle 5">
            <a:extLst>
              <a:ext uri="{FF2B5EF4-FFF2-40B4-BE49-F238E27FC236}">
                <a16:creationId xmlns:a16="http://schemas.microsoft.com/office/drawing/2014/main" id="{FAB94ACF-078B-4A89-A056-305D15BD71C6}"/>
              </a:ext>
            </a:extLst>
          </p:cNvPr>
          <p:cNvSpPr/>
          <p:nvPr/>
        </p:nvSpPr>
        <p:spPr>
          <a:xfrm>
            <a:off x="7539789" y="6356350"/>
            <a:ext cx="1604211" cy="50165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720930652"/>
      </p:ext>
    </p:extLst>
  </p:cSld>
  <p:clrMapOvr>
    <a:masterClrMapping/>
  </p:clrMapOvr>
  <mc:AlternateContent xmlns:mc="http://schemas.openxmlformats.org/markup-compatibility/2006" xmlns:p14="http://schemas.microsoft.com/office/powerpoint/2010/main">
    <mc:Choice Requires="p14">
      <p:transition spd="slow" p14:dur="2000" advTm="49691"/>
    </mc:Choice>
    <mc:Fallback xmlns="">
      <p:transition spd="slow" advTm="4969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3" fill="hold" display="0">
                  <p:stCondLst>
                    <p:cond delay="indefinite"/>
                  </p:stCondLst>
                  <p:endCondLst>
                    <p:cond evt="onStopAudio" delay="0">
                      <p:tgtEl>
                        <p:sldTgt/>
                      </p:tgtEl>
                    </p:cond>
                  </p:endCondLst>
                </p:cTn>
                <p:tgtEl>
                  <p:spTgt spid="4"/>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04588"/>
            <a:ext cx="8229600" cy="790441"/>
          </a:xfrm>
        </p:spPr>
        <p:txBody>
          <a:bodyPr>
            <a:normAutofit/>
          </a:bodyPr>
          <a:lstStyle/>
          <a:p>
            <a:r>
              <a:rPr lang="en-US" dirty="0"/>
              <a:t>LEED O+M v4.1 Waste Performance</a:t>
            </a:r>
          </a:p>
        </p:txBody>
      </p:sp>
      <p:sp>
        <p:nvSpPr>
          <p:cNvPr id="2" name="Content Placeholder 1">
            <a:extLst>
              <a:ext uri="{FF2B5EF4-FFF2-40B4-BE49-F238E27FC236}">
                <a16:creationId xmlns:a16="http://schemas.microsoft.com/office/drawing/2014/main" id="{9DE31582-CFE0-4ED4-98FA-DFC1183BDF76}"/>
              </a:ext>
            </a:extLst>
          </p:cNvPr>
          <p:cNvSpPr>
            <a:spLocks noGrp="1"/>
          </p:cNvSpPr>
          <p:nvPr>
            <p:ph idx="1"/>
          </p:nvPr>
        </p:nvSpPr>
        <p:spPr>
          <a:xfrm>
            <a:off x="457200" y="1417638"/>
            <a:ext cx="8229600" cy="5440362"/>
          </a:xfrm>
        </p:spPr>
        <p:txBody>
          <a:bodyPr anchor="t">
            <a:normAutofit/>
          </a:bodyPr>
          <a:lstStyle/>
          <a:p>
            <a:r>
              <a:rPr lang="en-US" dirty="0"/>
              <a:t>Have in place storage locations for recyclable materials</a:t>
            </a:r>
          </a:p>
          <a:p>
            <a:r>
              <a:rPr lang="en-US" dirty="0"/>
              <a:t>Safely store and dispose of batteries and all lamps</a:t>
            </a:r>
          </a:p>
          <a:p>
            <a:r>
              <a:rPr lang="en-US" dirty="0"/>
              <a:t>Measure the total weight of waste (in lbs., kg, or tons) that is generated, and the total weight that is diverted from landfills and incineration facilities for one full year or from a waste analysis</a:t>
            </a:r>
          </a:p>
          <a:p>
            <a:pPr lvl="1"/>
            <a:r>
              <a:rPr lang="en-US" dirty="0"/>
              <a:t>Exclude any facility renovations waste</a:t>
            </a:r>
          </a:p>
          <a:p>
            <a:endParaRPr lang="en-US" dirty="0"/>
          </a:p>
        </p:txBody>
      </p:sp>
      <p:pic>
        <p:nvPicPr>
          <p:cNvPr id="5" name="Audio 4">
            <a:hlinkClick r:id="" action="ppaction://media"/>
            <a:extLst>
              <a:ext uri="{FF2B5EF4-FFF2-40B4-BE49-F238E27FC236}">
                <a16:creationId xmlns:a16="http://schemas.microsoft.com/office/drawing/2014/main" id="{0097A674-0544-416D-A508-8009CE4F56DF}"/>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82000" y="6096000"/>
            <a:ext cx="609600" cy="609600"/>
          </a:xfrm>
          <a:prstGeom prst="rect">
            <a:avLst/>
          </a:prstGeom>
        </p:spPr>
      </p:pic>
      <p:sp>
        <p:nvSpPr>
          <p:cNvPr id="8" name="Rectangle 7">
            <a:extLst>
              <a:ext uri="{FF2B5EF4-FFF2-40B4-BE49-F238E27FC236}">
                <a16:creationId xmlns:a16="http://schemas.microsoft.com/office/drawing/2014/main" id="{3BC2B049-DCCF-426E-8F95-2688D0FF23FA}"/>
              </a:ext>
            </a:extLst>
          </p:cNvPr>
          <p:cNvSpPr/>
          <p:nvPr/>
        </p:nvSpPr>
        <p:spPr>
          <a:xfrm>
            <a:off x="7539789" y="6356350"/>
            <a:ext cx="1604211" cy="50165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939314731"/>
      </p:ext>
    </p:extLst>
  </p:cSld>
  <p:clrMapOvr>
    <a:masterClrMapping/>
  </p:clrMapOvr>
  <mc:AlternateContent xmlns:mc="http://schemas.openxmlformats.org/markup-compatibility/2006" xmlns:p14="http://schemas.microsoft.com/office/powerpoint/2010/main">
    <mc:Choice Requires="p14">
      <p:transition spd="slow" p14:dur="2000" advTm="29698"/>
    </mc:Choice>
    <mc:Fallback xmlns="">
      <p:transition spd="slow" advTm="296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3" fill="hold" display="0">
                  <p:stCondLst>
                    <p:cond delay="indefinite"/>
                  </p:stCondLst>
                  <p:endCondLst>
                    <p:cond evt="onStopAudio" delay="0">
                      <p:tgtEl>
                        <p:sldTgt/>
                      </p:tgtEl>
                    </p:cond>
                  </p:endCondLst>
                </p:cTn>
                <p:tgtEl>
                  <p:spTgt spid="5"/>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04588"/>
            <a:ext cx="8229600" cy="790441"/>
          </a:xfrm>
        </p:spPr>
        <p:txBody>
          <a:bodyPr>
            <a:normAutofit/>
          </a:bodyPr>
          <a:lstStyle/>
          <a:p>
            <a:r>
              <a:rPr lang="en-US" dirty="0"/>
              <a:t>LEED O+M v4.1 Waste Performance</a:t>
            </a:r>
          </a:p>
        </p:txBody>
      </p:sp>
      <p:sp>
        <p:nvSpPr>
          <p:cNvPr id="2" name="Content Placeholder 1">
            <a:extLst>
              <a:ext uri="{FF2B5EF4-FFF2-40B4-BE49-F238E27FC236}">
                <a16:creationId xmlns:a16="http://schemas.microsoft.com/office/drawing/2014/main" id="{9DE31582-CFE0-4ED4-98FA-DFC1183BDF76}"/>
              </a:ext>
            </a:extLst>
          </p:cNvPr>
          <p:cNvSpPr>
            <a:spLocks noGrp="1"/>
          </p:cNvSpPr>
          <p:nvPr>
            <p:ph idx="1"/>
          </p:nvPr>
        </p:nvSpPr>
        <p:spPr>
          <a:xfrm>
            <a:off x="457200" y="1417638"/>
            <a:ext cx="8229600" cy="5440362"/>
          </a:xfrm>
        </p:spPr>
        <p:txBody>
          <a:bodyPr anchor="t">
            <a:normAutofit/>
          </a:bodyPr>
          <a:lstStyle/>
          <a:p>
            <a:r>
              <a:rPr lang="en-US" dirty="0"/>
              <a:t>The waste performance score rates the waste generated by the building against the waste generated by comparable LEED certified buildings. </a:t>
            </a:r>
          </a:p>
          <a:p>
            <a:pPr lvl="1"/>
            <a:r>
              <a:rPr lang="en-US" dirty="0"/>
              <a:t>The score is a value from 1-100 based on the project’s total weight of waste generated and the total weight of waste diverted from landfills and incineration facilities.</a:t>
            </a:r>
          </a:p>
          <a:p>
            <a:endParaRPr lang="en-US" dirty="0"/>
          </a:p>
        </p:txBody>
      </p:sp>
      <p:graphicFrame>
        <p:nvGraphicFramePr>
          <p:cNvPr id="5" name="Content Placeholder 3">
            <a:extLst>
              <a:ext uri="{FF2B5EF4-FFF2-40B4-BE49-F238E27FC236}">
                <a16:creationId xmlns:a16="http://schemas.microsoft.com/office/drawing/2014/main" id="{2BC40100-403C-4576-AB66-4860CABCE504}"/>
              </a:ext>
            </a:extLst>
          </p:cNvPr>
          <p:cNvGraphicFramePr>
            <a:graphicFrameLocks/>
          </p:cNvGraphicFramePr>
          <p:nvPr>
            <p:extLst>
              <p:ext uri="{D42A27DB-BD31-4B8C-83A1-F6EECF244321}">
                <p14:modId xmlns:p14="http://schemas.microsoft.com/office/powerpoint/2010/main" val="866424296"/>
              </p:ext>
            </p:extLst>
          </p:nvPr>
        </p:nvGraphicFramePr>
        <p:xfrm>
          <a:off x="1289714" y="3437506"/>
          <a:ext cx="6583680" cy="1920240"/>
        </p:xfrm>
        <a:graphic>
          <a:graphicData uri="http://schemas.openxmlformats.org/drawingml/2006/table">
            <a:tbl>
              <a:tblPr firstRow="1" firstCol="1" bandRow="1"/>
              <a:tblGrid>
                <a:gridCol w="3291840">
                  <a:extLst>
                    <a:ext uri="{9D8B030D-6E8A-4147-A177-3AD203B41FA5}">
                      <a16:colId xmlns:a16="http://schemas.microsoft.com/office/drawing/2014/main" val="1806487053"/>
                    </a:ext>
                  </a:extLst>
                </a:gridCol>
                <a:gridCol w="3291840">
                  <a:extLst>
                    <a:ext uri="{9D8B030D-6E8A-4147-A177-3AD203B41FA5}">
                      <a16:colId xmlns:a16="http://schemas.microsoft.com/office/drawing/2014/main" val="2258763645"/>
                    </a:ext>
                  </a:extLst>
                </a:gridCol>
              </a:tblGrid>
              <a:tr h="274320">
                <a:tc>
                  <a:txBody>
                    <a:bodyPr/>
                    <a:lstStyle/>
                    <a:p>
                      <a:pPr marL="0" marR="0" algn="ctr">
                        <a:lnSpc>
                          <a:spcPct val="107000"/>
                        </a:lnSpc>
                        <a:spcBef>
                          <a:spcPts val="0"/>
                        </a:spcBef>
                        <a:spcAft>
                          <a:spcPts val="0"/>
                        </a:spcAft>
                      </a:pPr>
                      <a:r>
                        <a:rPr lang="en-US" sz="1600" b="1">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Waste Performance Score</a:t>
                      </a:r>
                      <a:endPar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b="1">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LEED Points</a:t>
                      </a:r>
                      <a:endPar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4027128090"/>
                  </a:ext>
                </a:extLst>
              </a:tr>
              <a:tr h="274320">
                <a:tc>
                  <a:txBody>
                    <a:bodyPr/>
                    <a:lstStyle/>
                    <a:p>
                      <a:pPr marL="0" marR="0" algn="ctr">
                        <a:lnSpc>
                          <a:spcPct val="107000"/>
                        </a:lnSpc>
                        <a:spcBef>
                          <a:spcPts val="0"/>
                        </a:spcBef>
                        <a:spcAft>
                          <a:spcPts val="0"/>
                        </a:spcAft>
                      </a:pPr>
                      <a:r>
                        <a:rPr lang="en-US" sz="16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40 (Required)</a:t>
                      </a:r>
                      <a:endPar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3 (Required)</a:t>
                      </a:r>
                      <a:endPar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4189390424"/>
                  </a:ext>
                </a:extLst>
              </a:tr>
              <a:tr h="274320">
                <a:tc>
                  <a:txBody>
                    <a:bodyPr/>
                    <a:lstStyle/>
                    <a:p>
                      <a:pPr marL="0" marR="0" algn="ctr">
                        <a:lnSpc>
                          <a:spcPct val="107000"/>
                        </a:lnSpc>
                        <a:spcBef>
                          <a:spcPts val="0"/>
                        </a:spcBef>
                        <a:spcAft>
                          <a:spcPts val="0"/>
                        </a:spcAft>
                      </a:pPr>
                      <a:r>
                        <a:rPr lang="en-US" sz="16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44</a:t>
                      </a:r>
                      <a:endPar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4</a:t>
                      </a:r>
                      <a:endPar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3226043343"/>
                  </a:ext>
                </a:extLst>
              </a:tr>
              <a:tr h="274320">
                <a:tc>
                  <a:txBody>
                    <a:bodyPr/>
                    <a:lstStyle/>
                    <a:p>
                      <a:pPr marL="0" marR="0" algn="ctr">
                        <a:lnSpc>
                          <a:spcPct val="107000"/>
                        </a:lnSpc>
                        <a:spcBef>
                          <a:spcPts val="0"/>
                        </a:spcBef>
                        <a:spcAft>
                          <a:spcPts val="0"/>
                        </a:spcAft>
                      </a:pPr>
                      <a:r>
                        <a:rPr lang="en-US" sz="16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57</a:t>
                      </a:r>
                      <a:endPar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5</a:t>
                      </a:r>
                      <a:endPar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3294057339"/>
                  </a:ext>
                </a:extLst>
              </a:tr>
              <a:tr h="274320">
                <a:tc>
                  <a:txBody>
                    <a:bodyPr/>
                    <a:lstStyle/>
                    <a:p>
                      <a:pPr marL="0" marR="0" algn="ctr">
                        <a:lnSpc>
                          <a:spcPct val="107000"/>
                        </a:lnSpc>
                        <a:spcBef>
                          <a:spcPts val="0"/>
                        </a:spcBef>
                        <a:spcAft>
                          <a:spcPts val="0"/>
                        </a:spcAft>
                      </a:pPr>
                      <a:r>
                        <a:rPr lang="en-US" sz="16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69</a:t>
                      </a:r>
                      <a:endPar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6</a:t>
                      </a:r>
                      <a:endPar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3344206309"/>
                  </a:ext>
                </a:extLst>
              </a:tr>
              <a:tr h="274320">
                <a:tc>
                  <a:txBody>
                    <a:bodyPr/>
                    <a:lstStyle/>
                    <a:p>
                      <a:pPr marL="0" marR="0" algn="ctr">
                        <a:lnSpc>
                          <a:spcPct val="107000"/>
                        </a:lnSpc>
                        <a:spcBef>
                          <a:spcPts val="0"/>
                        </a:spcBef>
                        <a:spcAft>
                          <a:spcPts val="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82</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7</a:t>
                      </a:r>
                      <a:endPar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2767003713"/>
                  </a:ext>
                </a:extLst>
              </a:tr>
              <a:tr h="274320">
                <a:tc>
                  <a:txBody>
                    <a:bodyPr/>
                    <a:lstStyle/>
                    <a:p>
                      <a:pPr marL="0" marR="0" algn="ctr">
                        <a:lnSpc>
                          <a:spcPct val="107000"/>
                        </a:lnSpc>
                        <a:spcBef>
                          <a:spcPts val="0"/>
                        </a:spcBef>
                        <a:spcAft>
                          <a:spcPts val="0"/>
                        </a:spcAft>
                      </a:pPr>
                      <a:r>
                        <a:rPr lang="en-US" sz="160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94</a:t>
                      </a:r>
                      <a:endPar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8</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3980680396"/>
                  </a:ext>
                </a:extLst>
              </a:tr>
            </a:tbl>
          </a:graphicData>
        </a:graphic>
      </p:graphicFrame>
      <p:pic>
        <p:nvPicPr>
          <p:cNvPr id="4" name="Audio 3">
            <a:hlinkClick r:id="" action="ppaction://media"/>
            <a:extLst>
              <a:ext uri="{FF2B5EF4-FFF2-40B4-BE49-F238E27FC236}">
                <a16:creationId xmlns:a16="http://schemas.microsoft.com/office/drawing/2014/main" id="{68DA94EB-721F-4334-BFF4-239E826C8121}"/>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82000" y="6096000"/>
            <a:ext cx="609600" cy="609600"/>
          </a:xfrm>
          <a:prstGeom prst="rect">
            <a:avLst/>
          </a:prstGeom>
        </p:spPr>
      </p:pic>
      <p:sp>
        <p:nvSpPr>
          <p:cNvPr id="8" name="Rectangle 7">
            <a:extLst>
              <a:ext uri="{FF2B5EF4-FFF2-40B4-BE49-F238E27FC236}">
                <a16:creationId xmlns:a16="http://schemas.microsoft.com/office/drawing/2014/main" id="{2009324C-D180-467D-80AF-9AD74344C60F}"/>
              </a:ext>
            </a:extLst>
          </p:cNvPr>
          <p:cNvSpPr/>
          <p:nvPr/>
        </p:nvSpPr>
        <p:spPr>
          <a:xfrm>
            <a:off x="7539789" y="6356350"/>
            <a:ext cx="1604211" cy="50165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617260084"/>
      </p:ext>
    </p:extLst>
  </p:cSld>
  <p:clrMapOvr>
    <a:masterClrMapping/>
  </p:clrMapOvr>
  <mc:AlternateContent xmlns:mc="http://schemas.openxmlformats.org/markup-compatibility/2006" xmlns:p14="http://schemas.microsoft.com/office/powerpoint/2010/main">
    <mc:Choice Requires="p14">
      <p:transition spd="slow" p14:dur="2000" advTm="40147"/>
    </mc:Choice>
    <mc:Fallback xmlns="">
      <p:transition spd="slow" advTm="40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9" fill="hold" display="0">
                  <p:stCondLst>
                    <p:cond delay="indefinite"/>
                  </p:stCondLst>
                  <p:endCondLst>
                    <p:cond evt="onStopAudio" delay="0">
                      <p:tgtEl>
                        <p:sldTgt/>
                      </p:tgtEl>
                    </p:cond>
                  </p:endCondLst>
                </p:cTn>
                <p:tgtEl>
                  <p:spTgt spid="4"/>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04588"/>
            <a:ext cx="8229600" cy="790441"/>
          </a:xfrm>
        </p:spPr>
        <p:txBody>
          <a:bodyPr>
            <a:normAutofit/>
          </a:bodyPr>
          <a:lstStyle/>
          <a:p>
            <a:r>
              <a:rPr lang="en-US" dirty="0"/>
              <a:t>LEED O+M v4.1 Minimum Indoor Air Quality</a:t>
            </a:r>
          </a:p>
        </p:txBody>
      </p:sp>
      <p:sp>
        <p:nvSpPr>
          <p:cNvPr id="2" name="Content Placeholder 1">
            <a:extLst>
              <a:ext uri="{FF2B5EF4-FFF2-40B4-BE49-F238E27FC236}">
                <a16:creationId xmlns:a16="http://schemas.microsoft.com/office/drawing/2014/main" id="{9DE31582-CFE0-4ED4-98FA-DFC1183BDF76}"/>
              </a:ext>
            </a:extLst>
          </p:cNvPr>
          <p:cNvSpPr>
            <a:spLocks noGrp="1"/>
          </p:cNvSpPr>
          <p:nvPr>
            <p:ph idx="1"/>
          </p:nvPr>
        </p:nvSpPr>
        <p:spPr>
          <a:xfrm>
            <a:off x="457200" y="1417638"/>
            <a:ext cx="8229600" cy="5440362"/>
          </a:xfrm>
        </p:spPr>
        <p:txBody>
          <a:bodyPr anchor="t">
            <a:normAutofit/>
          </a:bodyPr>
          <a:lstStyle/>
          <a:p>
            <a:r>
              <a:rPr lang="en-US" dirty="0"/>
              <a:t>Maintain the ventilation system equipment and associated components based on Table 8.2 of ASHRAE 62.1-2016</a:t>
            </a:r>
          </a:p>
          <a:p>
            <a:pPr lvl="1"/>
            <a:r>
              <a:rPr lang="en-US" dirty="0"/>
              <a:t>Include information on ventilation system operation and preventative maintenance in the current facilities requirements and operations and maintenance plan (required for compliance with EA prerequisite Energy Efficiency Best Management Practices)</a:t>
            </a:r>
          </a:p>
          <a:p>
            <a:r>
              <a:rPr lang="en-US" dirty="0"/>
              <a:t>For spaces with mechanical exhaust, test and confirm proper operation of the exhaust systems as outlined in the current facilities requirements and operations and maintenance plan </a:t>
            </a:r>
          </a:p>
          <a:p>
            <a:r>
              <a:rPr lang="en-US" dirty="0"/>
              <a:t>Ventilate the project spaces mechanically or naturally   </a:t>
            </a:r>
          </a:p>
          <a:p>
            <a:pPr marL="0" indent="0">
              <a:buNone/>
            </a:pPr>
            <a:endParaRPr lang="en-US" dirty="0"/>
          </a:p>
        </p:txBody>
      </p:sp>
      <p:pic>
        <p:nvPicPr>
          <p:cNvPr id="4" name="Audio 3">
            <a:hlinkClick r:id="" action="ppaction://media"/>
            <a:extLst>
              <a:ext uri="{FF2B5EF4-FFF2-40B4-BE49-F238E27FC236}">
                <a16:creationId xmlns:a16="http://schemas.microsoft.com/office/drawing/2014/main" id="{BB5409D5-07EE-4D35-A4E3-CE805FDF26B1}"/>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82000" y="6096000"/>
            <a:ext cx="609600" cy="609600"/>
          </a:xfrm>
          <a:prstGeom prst="rect">
            <a:avLst/>
          </a:prstGeom>
        </p:spPr>
      </p:pic>
      <p:sp>
        <p:nvSpPr>
          <p:cNvPr id="6" name="Rectangle 5">
            <a:extLst>
              <a:ext uri="{FF2B5EF4-FFF2-40B4-BE49-F238E27FC236}">
                <a16:creationId xmlns:a16="http://schemas.microsoft.com/office/drawing/2014/main" id="{5577B603-B4FB-4045-BDA6-CA062584FB06}"/>
              </a:ext>
            </a:extLst>
          </p:cNvPr>
          <p:cNvSpPr/>
          <p:nvPr/>
        </p:nvSpPr>
        <p:spPr>
          <a:xfrm>
            <a:off x="7539789" y="6356350"/>
            <a:ext cx="1604211" cy="50165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117204159"/>
      </p:ext>
    </p:extLst>
  </p:cSld>
  <p:clrMapOvr>
    <a:masterClrMapping/>
  </p:clrMapOvr>
  <mc:AlternateContent xmlns:mc="http://schemas.openxmlformats.org/markup-compatibility/2006" xmlns:p14="http://schemas.microsoft.com/office/powerpoint/2010/main">
    <mc:Choice Requires="p14">
      <p:transition spd="slow" p14:dur="2000" advTm="49551"/>
    </mc:Choice>
    <mc:Fallback xmlns="">
      <p:transition spd="slow" advTm="4955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3" fill="hold" display="0">
                  <p:stCondLst>
                    <p:cond delay="indefinite"/>
                  </p:stCondLst>
                  <p:endCondLst>
                    <p:cond evt="onStopAudio" delay="0">
                      <p:tgtEl>
                        <p:sldTgt/>
                      </p:tgtEl>
                    </p:cond>
                  </p:endCondLst>
                </p:cTn>
                <p:tgtEl>
                  <p:spTgt spid="4"/>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04588"/>
            <a:ext cx="8229600" cy="790441"/>
          </a:xfrm>
        </p:spPr>
        <p:txBody>
          <a:bodyPr>
            <a:normAutofit/>
          </a:bodyPr>
          <a:lstStyle/>
          <a:p>
            <a:r>
              <a:rPr lang="en-US" dirty="0"/>
              <a:t>LEED O+M v4.1 Indoor Air Quality Performance</a:t>
            </a:r>
          </a:p>
        </p:txBody>
      </p:sp>
      <p:sp>
        <p:nvSpPr>
          <p:cNvPr id="2" name="Content Placeholder 1">
            <a:extLst>
              <a:ext uri="{FF2B5EF4-FFF2-40B4-BE49-F238E27FC236}">
                <a16:creationId xmlns:a16="http://schemas.microsoft.com/office/drawing/2014/main" id="{9DE31582-CFE0-4ED4-98FA-DFC1183BDF76}"/>
              </a:ext>
            </a:extLst>
          </p:cNvPr>
          <p:cNvSpPr>
            <a:spLocks noGrp="1"/>
          </p:cNvSpPr>
          <p:nvPr>
            <p:ph idx="1"/>
          </p:nvPr>
        </p:nvSpPr>
        <p:spPr>
          <a:xfrm>
            <a:off x="457200" y="1417638"/>
            <a:ext cx="8229600" cy="5440362"/>
          </a:xfrm>
        </p:spPr>
        <p:txBody>
          <a:bodyPr anchor="t">
            <a:normAutofit/>
          </a:bodyPr>
          <a:lstStyle/>
          <a:p>
            <a:r>
              <a:rPr lang="en-US" dirty="0"/>
              <a:t>Conduct an occupant satisfaction survey </a:t>
            </a:r>
            <a:r>
              <a:rPr lang="en-US" b="1" dirty="0"/>
              <a:t>and/or</a:t>
            </a:r>
            <a:r>
              <a:rPr lang="en-US" dirty="0"/>
              <a:t> an indoor air quality evaluation</a:t>
            </a:r>
          </a:p>
          <a:p>
            <a:pPr lvl="1"/>
            <a:r>
              <a:rPr lang="en-US" dirty="0"/>
              <a:t>For the occupant satisfaction survey, regular building occupants must be surveyed</a:t>
            </a:r>
          </a:p>
          <a:p>
            <a:pPr lvl="2"/>
            <a:r>
              <a:rPr lang="en-US" dirty="0"/>
              <a:t>Conduct the survey at least once per year, using the Arc Platform</a:t>
            </a:r>
          </a:p>
          <a:p>
            <a:pPr lvl="1"/>
            <a:r>
              <a:rPr lang="en-US" dirty="0"/>
              <a:t>Conduct at least one indoor air quality evaluation per year</a:t>
            </a:r>
          </a:p>
          <a:p>
            <a:pPr lvl="2"/>
            <a:r>
              <a:rPr lang="en-US" dirty="0"/>
              <a:t>Test for </a:t>
            </a:r>
            <a:r>
              <a:rPr lang="en-US" b="1" dirty="0"/>
              <a:t>any</a:t>
            </a:r>
            <a:r>
              <a:rPr lang="en-US" dirty="0"/>
              <a:t> of the following contaminants: </a:t>
            </a:r>
          </a:p>
          <a:p>
            <a:pPr lvl="2"/>
            <a:endParaRPr lang="en-US" dirty="0"/>
          </a:p>
          <a:p>
            <a:pPr lvl="2"/>
            <a:endParaRPr lang="en-US" dirty="0"/>
          </a:p>
          <a:p>
            <a:pPr lvl="2"/>
            <a:endParaRPr lang="en-US" dirty="0"/>
          </a:p>
          <a:p>
            <a:pPr marL="457200" lvl="1" indent="0">
              <a:buNone/>
            </a:pPr>
            <a:endParaRPr lang="en-US" dirty="0"/>
          </a:p>
          <a:p>
            <a:pPr marL="457200" lvl="1" indent="0">
              <a:buNone/>
            </a:pPr>
            <a:endParaRPr lang="en-US" dirty="0"/>
          </a:p>
          <a:p>
            <a:pPr lvl="1"/>
            <a:r>
              <a:rPr lang="en-US" dirty="0"/>
              <a:t>Points are awarded based on the results from the CO</a:t>
            </a:r>
            <a:r>
              <a:rPr lang="en-US" baseline="-25000" dirty="0"/>
              <a:t>2</a:t>
            </a:r>
            <a:r>
              <a:rPr lang="en-US" dirty="0"/>
              <a:t> and TVOC measurements</a:t>
            </a:r>
          </a:p>
          <a:p>
            <a:pPr lvl="2"/>
            <a:endParaRPr lang="en-US" dirty="0"/>
          </a:p>
          <a:p>
            <a:endParaRPr lang="en-US" dirty="0"/>
          </a:p>
          <a:p>
            <a:endParaRPr lang="en-US" dirty="0"/>
          </a:p>
          <a:p>
            <a:pPr marL="0" indent="0">
              <a:buNone/>
            </a:pPr>
            <a:endParaRPr lang="en-US" dirty="0"/>
          </a:p>
        </p:txBody>
      </p:sp>
      <p:graphicFrame>
        <p:nvGraphicFramePr>
          <p:cNvPr id="6" name="Table 5">
            <a:extLst>
              <a:ext uri="{FF2B5EF4-FFF2-40B4-BE49-F238E27FC236}">
                <a16:creationId xmlns:a16="http://schemas.microsoft.com/office/drawing/2014/main" id="{09AE709B-4468-4688-91AD-59227AF942DB}"/>
              </a:ext>
            </a:extLst>
          </p:cNvPr>
          <p:cNvGraphicFramePr>
            <a:graphicFrameLocks noGrp="1"/>
          </p:cNvGraphicFramePr>
          <p:nvPr>
            <p:extLst>
              <p:ext uri="{D42A27DB-BD31-4B8C-83A1-F6EECF244321}">
                <p14:modId xmlns:p14="http://schemas.microsoft.com/office/powerpoint/2010/main" val="1634441302"/>
              </p:ext>
            </p:extLst>
          </p:nvPr>
        </p:nvGraphicFramePr>
        <p:xfrm>
          <a:off x="649960" y="3841827"/>
          <a:ext cx="7863840" cy="1682880"/>
        </p:xfrm>
        <a:graphic>
          <a:graphicData uri="http://schemas.openxmlformats.org/drawingml/2006/table">
            <a:tbl>
              <a:tblPr firstRow="1" firstCol="1" bandRow="1"/>
              <a:tblGrid>
                <a:gridCol w="2980344">
                  <a:extLst>
                    <a:ext uri="{9D8B030D-6E8A-4147-A177-3AD203B41FA5}">
                      <a16:colId xmlns:a16="http://schemas.microsoft.com/office/drawing/2014/main" val="1465362123"/>
                    </a:ext>
                  </a:extLst>
                </a:gridCol>
                <a:gridCol w="1569493">
                  <a:extLst>
                    <a:ext uri="{9D8B030D-6E8A-4147-A177-3AD203B41FA5}">
                      <a16:colId xmlns:a16="http://schemas.microsoft.com/office/drawing/2014/main" val="3243163969"/>
                    </a:ext>
                  </a:extLst>
                </a:gridCol>
                <a:gridCol w="3314003">
                  <a:extLst>
                    <a:ext uri="{9D8B030D-6E8A-4147-A177-3AD203B41FA5}">
                      <a16:colId xmlns:a16="http://schemas.microsoft.com/office/drawing/2014/main" val="4080081434"/>
                    </a:ext>
                  </a:extLst>
                </a:gridCol>
              </a:tblGrid>
              <a:tr h="170271">
                <a:tc>
                  <a:txBody>
                    <a:bodyPr/>
                    <a:lstStyle/>
                    <a:p>
                      <a:pPr marL="228600" marR="0" algn="ctr">
                        <a:lnSpc>
                          <a:spcPct val="107000"/>
                        </a:lnSpc>
                        <a:spcBef>
                          <a:spcPts val="0"/>
                        </a:spcBef>
                        <a:spcAft>
                          <a:spcPts val="800"/>
                        </a:spcAft>
                      </a:pPr>
                      <a:r>
                        <a:rPr lang="en-US" sz="1800" b="1"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Inorganic Contaminants</a:t>
                      </a:r>
                      <a:endParaRPr lang="en-US" sz="18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gridSpan="2">
                  <a:txBody>
                    <a:bodyPr/>
                    <a:lstStyle/>
                    <a:p>
                      <a:pPr marL="228600" marR="0" algn="ctr">
                        <a:lnSpc>
                          <a:spcPct val="107000"/>
                        </a:lnSpc>
                        <a:spcBef>
                          <a:spcPts val="0"/>
                        </a:spcBef>
                        <a:spcAft>
                          <a:spcPts val="800"/>
                        </a:spcAft>
                      </a:pPr>
                      <a:r>
                        <a:rPr lang="en-US" sz="1800" b="1"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Volatile Organic Compounds</a:t>
                      </a:r>
                      <a:endParaRPr lang="en-US" sz="18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hMerge="1">
                  <a:txBody>
                    <a:bodyPr/>
                    <a:lstStyle/>
                    <a:p>
                      <a:pPr marL="228600" marR="0" algn="ctr">
                        <a:lnSpc>
                          <a:spcPct val="107000"/>
                        </a:lnSpc>
                        <a:spcBef>
                          <a:spcPts val="0"/>
                        </a:spcBef>
                        <a:spcAft>
                          <a:spcPts val="800"/>
                        </a:spcAft>
                      </a:pPr>
                      <a:endParaRPr lang="en-US" sz="18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3347915571"/>
                  </a:ext>
                </a:extLst>
              </a:tr>
              <a:tr h="0">
                <a:tc>
                  <a:txBody>
                    <a:bodyPr/>
                    <a:lstStyle/>
                    <a:p>
                      <a:pPr marL="0" marR="0" algn="l">
                        <a:lnSpc>
                          <a:spcPct val="107000"/>
                        </a:lnSpc>
                        <a:spcBef>
                          <a:spcPts val="0"/>
                        </a:spcBef>
                        <a:spcAft>
                          <a:spcPts val="800"/>
                        </a:spcAft>
                      </a:pPr>
                      <a:r>
                        <a:rPr lang="en-US" sz="18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Carbon Monoxide (CO)</a:t>
                      </a:r>
                    </a:p>
                  </a:txBody>
                  <a:tcPr marL="68580" marR="6858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l">
                        <a:lnSpc>
                          <a:spcPct val="107000"/>
                        </a:lnSpc>
                        <a:spcBef>
                          <a:spcPts val="0"/>
                        </a:spcBef>
                        <a:spcAft>
                          <a:spcPts val="800"/>
                        </a:spcAft>
                      </a:pPr>
                      <a:r>
                        <a:rPr lang="en-US" sz="18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Acetaldehyde</a:t>
                      </a:r>
                    </a:p>
                  </a:txBody>
                  <a:tcPr marL="68580" marR="6858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lvl="0" indent="0" algn="l" defTabSz="457200" rtl="0" eaLnBrk="1" fontAlgn="auto" latinLnBrk="0" hangingPunct="1">
                        <a:lnSpc>
                          <a:spcPct val="107000"/>
                        </a:lnSpc>
                        <a:spcBef>
                          <a:spcPts val="0"/>
                        </a:spcBef>
                        <a:spcAft>
                          <a:spcPts val="800"/>
                        </a:spcAft>
                        <a:buClrTx/>
                        <a:buSzTx/>
                        <a:buFontTx/>
                        <a:buNone/>
                        <a:tabLst/>
                        <a:defRPr/>
                      </a:pPr>
                      <a:r>
                        <a:rPr lang="en-US" sz="18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Dichlorobenzene</a:t>
                      </a:r>
                    </a:p>
                  </a:txBody>
                  <a:tcPr marL="68580" marR="6858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168272829"/>
                  </a:ext>
                </a:extLst>
              </a:tr>
              <a:tr h="0">
                <a:tc>
                  <a:txBody>
                    <a:bodyPr/>
                    <a:lstStyle/>
                    <a:p>
                      <a:pPr marL="0" marR="0" algn="l">
                        <a:lnSpc>
                          <a:spcPct val="107000"/>
                        </a:lnSpc>
                        <a:spcBef>
                          <a:spcPts val="0"/>
                        </a:spcBef>
                        <a:spcAft>
                          <a:spcPts val="800"/>
                        </a:spcAft>
                      </a:pPr>
                      <a:r>
                        <a:rPr lang="en-US" sz="18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Carbon Dioxide (CO</a:t>
                      </a:r>
                      <a:r>
                        <a:rPr lang="en-US" sz="1800" baseline="-250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2</a:t>
                      </a:r>
                      <a:r>
                        <a:rPr lang="en-US" sz="18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l">
                        <a:lnSpc>
                          <a:spcPct val="107000"/>
                        </a:lnSpc>
                        <a:spcBef>
                          <a:spcPts val="0"/>
                        </a:spcBef>
                        <a:spcAft>
                          <a:spcPts val="800"/>
                        </a:spcAft>
                      </a:pPr>
                      <a:r>
                        <a:rPr lang="en-US" sz="18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Benzene</a:t>
                      </a:r>
                    </a:p>
                  </a:txBody>
                  <a:tcPr marL="68580" marR="6858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l">
                        <a:lnSpc>
                          <a:spcPct val="107000"/>
                        </a:lnSpc>
                        <a:spcBef>
                          <a:spcPts val="0"/>
                        </a:spcBef>
                        <a:spcAft>
                          <a:spcPts val="800"/>
                        </a:spcAft>
                      </a:pPr>
                      <a:r>
                        <a:rPr lang="en-US" sz="18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Xylenes-total</a:t>
                      </a:r>
                    </a:p>
                  </a:txBody>
                  <a:tcPr marL="68580" marR="6858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1128051891"/>
                  </a:ext>
                </a:extLst>
              </a:tr>
              <a:tr h="0">
                <a:tc>
                  <a:txBody>
                    <a:bodyPr/>
                    <a:lstStyle/>
                    <a:p>
                      <a:pPr marL="0" marR="0" algn="l">
                        <a:lnSpc>
                          <a:spcPct val="107000"/>
                        </a:lnSpc>
                        <a:spcBef>
                          <a:spcPts val="0"/>
                        </a:spcBef>
                        <a:spcAft>
                          <a:spcPts val="800"/>
                        </a:spcAft>
                      </a:pPr>
                      <a:r>
                        <a:rPr lang="en-US" sz="180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Ozone (O</a:t>
                      </a:r>
                      <a:r>
                        <a:rPr lang="en-US" sz="1800" baseline="-2500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3</a:t>
                      </a:r>
                      <a:r>
                        <a:rPr lang="en-US" sz="180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l">
                        <a:lnSpc>
                          <a:spcPct val="107000"/>
                        </a:lnSpc>
                        <a:spcBef>
                          <a:spcPts val="0"/>
                        </a:spcBef>
                        <a:spcAft>
                          <a:spcPts val="800"/>
                        </a:spcAft>
                      </a:pPr>
                      <a:r>
                        <a:rPr lang="en-US" sz="18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Styrene</a:t>
                      </a:r>
                    </a:p>
                  </a:txBody>
                  <a:tcPr marL="68580" marR="6858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l">
                        <a:lnSpc>
                          <a:spcPct val="107000"/>
                        </a:lnSpc>
                        <a:spcBef>
                          <a:spcPts val="0"/>
                        </a:spcBef>
                        <a:spcAft>
                          <a:spcPts val="800"/>
                        </a:spcAft>
                      </a:pPr>
                      <a:r>
                        <a:rPr lang="en-US" sz="18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Formaldehyde</a:t>
                      </a:r>
                    </a:p>
                  </a:txBody>
                  <a:tcPr marL="68580" marR="6858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3137523764"/>
                  </a:ext>
                </a:extLst>
              </a:tr>
              <a:tr h="0">
                <a:tc>
                  <a:txBody>
                    <a:bodyPr/>
                    <a:lstStyle/>
                    <a:p>
                      <a:pPr marL="0" marR="0" algn="l">
                        <a:lnSpc>
                          <a:spcPct val="107000"/>
                        </a:lnSpc>
                        <a:spcBef>
                          <a:spcPts val="0"/>
                        </a:spcBef>
                        <a:spcAft>
                          <a:spcPts val="800"/>
                        </a:spcAft>
                      </a:pPr>
                      <a:r>
                        <a:rPr lang="en-US" sz="180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PM2.5</a:t>
                      </a:r>
                    </a:p>
                  </a:txBody>
                  <a:tcPr marL="68580" marR="6858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l">
                        <a:lnSpc>
                          <a:spcPct val="107000"/>
                        </a:lnSpc>
                        <a:spcBef>
                          <a:spcPts val="0"/>
                        </a:spcBef>
                        <a:spcAft>
                          <a:spcPts val="800"/>
                        </a:spcAft>
                      </a:pPr>
                      <a:r>
                        <a:rPr lang="en-US" sz="18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Toluene</a:t>
                      </a:r>
                    </a:p>
                  </a:txBody>
                  <a:tcPr marL="68580" marR="6858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l">
                        <a:lnSpc>
                          <a:spcPct val="107000"/>
                        </a:lnSpc>
                        <a:spcBef>
                          <a:spcPts val="0"/>
                        </a:spcBef>
                        <a:spcAft>
                          <a:spcPts val="800"/>
                        </a:spcAft>
                      </a:pPr>
                      <a:r>
                        <a:rPr lang="en-US" sz="18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Total volatile organic compounds</a:t>
                      </a:r>
                    </a:p>
                  </a:txBody>
                  <a:tcPr marL="68580" marR="6858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1480035073"/>
                  </a:ext>
                </a:extLst>
              </a:tr>
              <a:tr h="0">
                <a:tc>
                  <a:txBody>
                    <a:bodyPr/>
                    <a:lstStyle/>
                    <a:p>
                      <a:pPr marL="0" marR="0" algn="l">
                        <a:lnSpc>
                          <a:spcPct val="107000"/>
                        </a:lnSpc>
                        <a:spcBef>
                          <a:spcPts val="0"/>
                        </a:spcBef>
                        <a:spcAft>
                          <a:spcPts val="800"/>
                        </a:spcAft>
                      </a:pPr>
                      <a:r>
                        <a:rPr lang="en-US" sz="180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l">
                        <a:lnSpc>
                          <a:spcPct val="107000"/>
                        </a:lnSpc>
                        <a:spcBef>
                          <a:spcPts val="0"/>
                        </a:spcBef>
                        <a:spcAft>
                          <a:spcPts val="800"/>
                        </a:spcAft>
                      </a:pPr>
                      <a:r>
                        <a:rPr lang="en-US" sz="18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Naphthalene</a:t>
                      </a:r>
                    </a:p>
                  </a:txBody>
                  <a:tcPr marL="68580" marR="6858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l">
                        <a:lnSpc>
                          <a:spcPct val="107000"/>
                        </a:lnSpc>
                        <a:spcBef>
                          <a:spcPts val="0"/>
                        </a:spcBef>
                        <a:spcAft>
                          <a:spcPts val="800"/>
                        </a:spcAft>
                      </a:pPr>
                      <a:endParaRPr lang="en-US" sz="18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2980838112"/>
                  </a:ext>
                </a:extLst>
              </a:tr>
            </a:tbl>
          </a:graphicData>
        </a:graphic>
      </p:graphicFrame>
      <p:pic>
        <p:nvPicPr>
          <p:cNvPr id="10" name="Audio 9">
            <a:hlinkClick r:id="" action="ppaction://media"/>
            <a:extLst>
              <a:ext uri="{FF2B5EF4-FFF2-40B4-BE49-F238E27FC236}">
                <a16:creationId xmlns:a16="http://schemas.microsoft.com/office/drawing/2014/main" id="{D19E3819-A93B-4965-AA53-1C4D9765390E}"/>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82000" y="6096000"/>
            <a:ext cx="609600" cy="609600"/>
          </a:xfrm>
          <a:prstGeom prst="rect">
            <a:avLst/>
          </a:prstGeom>
        </p:spPr>
      </p:pic>
      <p:sp>
        <p:nvSpPr>
          <p:cNvPr id="11" name="Rectangle 10">
            <a:extLst>
              <a:ext uri="{FF2B5EF4-FFF2-40B4-BE49-F238E27FC236}">
                <a16:creationId xmlns:a16="http://schemas.microsoft.com/office/drawing/2014/main" id="{27F5AA01-A646-4861-8EA5-4D0471A6068B}"/>
              </a:ext>
            </a:extLst>
          </p:cNvPr>
          <p:cNvSpPr/>
          <p:nvPr/>
        </p:nvSpPr>
        <p:spPr>
          <a:xfrm>
            <a:off x="7539789" y="6356350"/>
            <a:ext cx="1604211" cy="50165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270470236"/>
      </p:ext>
    </p:extLst>
  </p:cSld>
  <p:clrMapOvr>
    <a:masterClrMapping/>
  </p:clrMapOvr>
  <mc:AlternateContent xmlns:mc="http://schemas.openxmlformats.org/markup-compatibility/2006" xmlns:p14="http://schemas.microsoft.com/office/powerpoint/2010/main">
    <mc:Choice Requires="p14">
      <p:transition spd="slow" p14:dur="2000" advTm="66219"/>
    </mc:Choice>
    <mc:Fallback xmlns="">
      <p:transition spd="slow" advTm="6621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5" fill="hold" display="0">
                  <p:stCondLst>
                    <p:cond delay="indefinite"/>
                  </p:stCondLst>
                  <p:endCondLst>
                    <p:cond evt="onStopAudio" delay="0">
                      <p:tgtEl>
                        <p:sldTgt/>
                      </p:tgtEl>
                    </p:cond>
                  </p:endCondLst>
                </p:cTn>
                <p:tgtEl>
                  <p:spTgt spid="10"/>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04588"/>
            <a:ext cx="8229600" cy="790441"/>
          </a:xfrm>
        </p:spPr>
        <p:txBody>
          <a:bodyPr>
            <a:normAutofit/>
          </a:bodyPr>
          <a:lstStyle/>
          <a:p>
            <a:r>
              <a:rPr lang="en-US" dirty="0"/>
              <a:t>LEED O+M v4.1 Indoor Air Quality Performance</a:t>
            </a:r>
          </a:p>
        </p:txBody>
      </p:sp>
      <p:sp>
        <p:nvSpPr>
          <p:cNvPr id="2" name="Content Placeholder 1">
            <a:extLst>
              <a:ext uri="{FF2B5EF4-FFF2-40B4-BE49-F238E27FC236}">
                <a16:creationId xmlns:a16="http://schemas.microsoft.com/office/drawing/2014/main" id="{9DE31582-CFE0-4ED4-98FA-DFC1183BDF76}"/>
              </a:ext>
            </a:extLst>
          </p:cNvPr>
          <p:cNvSpPr>
            <a:spLocks noGrp="1"/>
          </p:cNvSpPr>
          <p:nvPr>
            <p:ph idx="1"/>
          </p:nvPr>
        </p:nvSpPr>
        <p:spPr>
          <a:xfrm>
            <a:off x="457200" y="1417638"/>
            <a:ext cx="8229600" cy="5440362"/>
          </a:xfrm>
        </p:spPr>
        <p:txBody>
          <a:bodyPr anchor="t">
            <a:normAutofit/>
          </a:bodyPr>
          <a:lstStyle/>
          <a:p>
            <a:r>
              <a:rPr lang="en-US" dirty="0"/>
              <a:t>Obtain a minimum Human Experience Score of 40</a:t>
            </a:r>
          </a:p>
          <a:p>
            <a:pPr lvl="1"/>
            <a:r>
              <a:rPr lang="en-US" dirty="0"/>
              <a:t>The Human Experience Score is based on three components which are weighted differently: </a:t>
            </a:r>
          </a:p>
          <a:p>
            <a:pPr lvl="2"/>
            <a:r>
              <a:rPr lang="en-US" dirty="0"/>
              <a:t>Occupant satisfaction score (50% weighting)</a:t>
            </a:r>
          </a:p>
          <a:p>
            <a:pPr lvl="2"/>
            <a:r>
              <a:rPr lang="en-US" dirty="0"/>
              <a:t>CO</a:t>
            </a:r>
            <a:r>
              <a:rPr lang="en-US" baseline="-25000" dirty="0"/>
              <a:t>2</a:t>
            </a:r>
            <a:r>
              <a:rPr lang="en-US" dirty="0"/>
              <a:t> score (25% weighing)</a:t>
            </a:r>
          </a:p>
          <a:p>
            <a:pPr lvl="2"/>
            <a:r>
              <a:rPr lang="en-US" dirty="0"/>
              <a:t>TVOC score (25% weighting)</a:t>
            </a:r>
          </a:p>
          <a:p>
            <a:pPr marL="0" indent="0">
              <a:buNone/>
            </a:pPr>
            <a:endParaRPr lang="en-US" dirty="0"/>
          </a:p>
        </p:txBody>
      </p:sp>
      <p:graphicFrame>
        <p:nvGraphicFramePr>
          <p:cNvPr id="4" name="Table 3">
            <a:extLst>
              <a:ext uri="{FF2B5EF4-FFF2-40B4-BE49-F238E27FC236}">
                <a16:creationId xmlns:a16="http://schemas.microsoft.com/office/drawing/2014/main" id="{0E3EA8CB-B8E3-4586-A028-65CBD76EFF35}"/>
              </a:ext>
            </a:extLst>
          </p:cNvPr>
          <p:cNvGraphicFramePr>
            <a:graphicFrameLocks noGrp="1"/>
          </p:cNvGraphicFramePr>
          <p:nvPr>
            <p:extLst>
              <p:ext uri="{D42A27DB-BD31-4B8C-83A1-F6EECF244321}">
                <p14:modId xmlns:p14="http://schemas.microsoft.com/office/powerpoint/2010/main" val="3344225735"/>
              </p:ext>
            </p:extLst>
          </p:nvPr>
        </p:nvGraphicFramePr>
        <p:xfrm>
          <a:off x="457200" y="3579417"/>
          <a:ext cx="8229600" cy="2407730"/>
        </p:xfrm>
        <a:graphic>
          <a:graphicData uri="http://schemas.openxmlformats.org/drawingml/2006/table">
            <a:tbl>
              <a:tblPr firstRow="1" firstCol="1" bandRow="1"/>
              <a:tblGrid>
                <a:gridCol w="2057400">
                  <a:extLst>
                    <a:ext uri="{9D8B030D-6E8A-4147-A177-3AD203B41FA5}">
                      <a16:colId xmlns:a16="http://schemas.microsoft.com/office/drawing/2014/main" val="3901953795"/>
                    </a:ext>
                  </a:extLst>
                </a:gridCol>
                <a:gridCol w="2057400">
                  <a:extLst>
                    <a:ext uri="{9D8B030D-6E8A-4147-A177-3AD203B41FA5}">
                      <a16:colId xmlns:a16="http://schemas.microsoft.com/office/drawing/2014/main" val="2634037330"/>
                    </a:ext>
                  </a:extLst>
                </a:gridCol>
                <a:gridCol w="2057400">
                  <a:extLst>
                    <a:ext uri="{9D8B030D-6E8A-4147-A177-3AD203B41FA5}">
                      <a16:colId xmlns:a16="http://schemas.microsoft.com/office/drawing/2014/main" val="1407808208"/>
                    </a:ext>
                  </a:extLst>
                </a:gridCol>
                <a:gridCol w="2057400">
                  <a:extLst>
                    <a:ext uri="{9D8B030D-6E8A-4147-A177-3AD203B41FA5}">
                      <a16:colId xmlns:a16="http://schemas.microsoft.com/office/drawing/2014/main" val="3498321841"/>
                    </a:ext>
                  </a:extLst>
                </a:gridCol>
              </a:tblGrid>
              <a:tr h="0">
                <a:tc>
                  <a:txBody>
                    <a:bodyPr/>
                    <a:lstStyle/>
                    <a:p>
                      <a:pPr marL="0" marR="0" algn="ctr">
                        <a:lnSpc>
                          <a:spcPct val="107000"/>
                        </a:lnSpc>
                        <a:spcBef>
                          <a:spcPts val="0"/>
                        </a:spcBef>
                        <a:spcAft>
                          <a:spcPts val="800"/>
                        </a:spcAft>
                      </a:pPr>
                      <a:r>
                        <a:rPr lang="en-US" sz="1600" b="1"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Human Experience Score</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800"/>
                        </a:spcAft>
                      </a:pPr>
                      <a:r>
                        <a:rPr lang="en-US" sz="1600" b="1"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LEED Points</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800"/>
                        </a:spcAft>
                      </a:pPr>
                      <a:r>
                        <a:rPr lang="en-US" sz="1600" b="1"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Human Experience Score</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800"/>
                        </a:spcAft>
                      </a:pPr>
                      <a:r>
                        <a:rPr lang="en-US" sz="1600" b="1"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LEED Points</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1711779715"/>
                  </a:ext>
                </a:extLst>
              </a:tr>
              <a:tr h="0">
                <a:tc>
                  <a:txBody>
                    <a:bodyPr/>
                    <a:lstStyle/>
                    <a:p>
                      <a:pPr marL="0" marR="0" algn="ctr">
                        <a:lnSpc>
                          <a:spcPct val="107000"/>
                        </a:lnSpc>
                        <a:spcBef>
                          <a:spcPts val="0"/>
                        </a:spcBef>
                        <a:spcAft>
                          <a:spcPts val="800"/>
                        </a:spcAft>
                      </a:pPr>
                      <a:r>
                        <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40 (Required)</a:t>
                      </a: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800"/>
                        </a:spcAft>
                      </a:pPr>
                      <a:r>
                        <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8 (Required)</a:t>
                      </a: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800"/>
                        </a:spcAft>
                      </a:pPr>
                      <a:r>
                        <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73</a:t>
                      </a: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800"/>
                        </a:spcAft>
                      </a:pPr>
                      <a:r>
                        <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15</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1483965184"/>
                  </a:ext>
                </a:extLst>
              </a:tr>
              <a:tr h="0">
                <a:tc>
                  <a:txBody>
                    <a:bodyPr/>
                    <a:lstStyle/>
                    <a:p>
                      <a:pPr marL="0" marR="0" algn="ctr">
                        <a:lnSpc>
                          <a:spcPct val="107000"/>
                        </a:lnSpc>
                        <a:spcBef>
                          <a:spcPts val="0"/>
                        </a:spcBef>
                        <a:spcAft>
                          <a:spcPts val="800"/>
                        </a:spcAft>
                      </a:pPr>
                      <a:r>
                        <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43</a:t>
                      </a: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800"/>
                        </a:spcAft>
                      </a:pPr>
                      <a:r>
                        <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9</a:t>
                      </a: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800"/>
                        </a:spcAft>
                      </a:pPr>
                      <a:r>
                        <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78</a:t>
                      </a: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800"/>
                        </a:spcAft>
                      </a:pPr>
                      <a:r>
                        <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16</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2424987525"/>
                  </a:ext>
                </a:extLst>
              </a:tr>
              <a:tr h="0">
                <a:tc>
                  <a:txBody>
                    <a:bodyPr/>
                    <a:lstStyle/>
                    <a:p>
                      <a:pPr marL="0" marR="0" algn="ctr">
                        <a:lnSpc>
                          <a:spcPct val="107000"/>
                        </a:lnSpc>
                        <a:spcBef>
                          <a:spcPts val="0"/>
                        </a:spcBef>
                        <a:spcAft>
                          <a:spcPts val="800"/>
                        </a:spcAft>
                      </a:pPr>
                      <a:r>
                        <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48</a:t>
                      </a: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800"/>
                        </a:spcAft>
                      </a:pPr>
                      <a:r>
                        <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10</a:t>
                      </a: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800"/>
                        </a:spcAft>
                      </a:pPr>
                      <a:r>
                        <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83</a:t>
                      </a: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800"/>
                        </a:spcAft>
                      </a:pPr>
                      <a:r>
                        <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17</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1007435324"/>
                  </a:ext>
                </a:extLst>
              </a:tr>
              <a:tr h="0">
                <a:tc>
                  <a:txBody>
                    <a:bodyPr/>
                    <a:lstStyle/>
                    <a:p>
                      <a:pPr marL="0" marR="0" algn="ctr">
                        <a:lnSpc>
                          <a:spcPct val="107000"/>
                        </a:lnSpc>
                        <a:spcBef>
                          <a:spcPts val="0"/>
                        </a:spcBef>
                        <a:spcAft>
                          <a:spcPts val="800"/>
                        </a:spcAft>
                      </a:pPr>
                      <a:r>
                        <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53</a:t>
                      </a: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800"/>
                        </a:spcAft>
                      </a:pPr>
                      <a:r>
                        <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11</a:t>
                      </a: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800"/>
                        </a:spcAft>
                      </a:pPr>
                      <a:r>
                        <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88</a:t>
                      </a: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800"/>
                        </a:spcAft>
                      </a:pPr>
                      <a:r>
                        <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18</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2128430836"/>
                  </a:ext>
                </a:extLst>
              </a:tr>
              <a:tr h="0">
                <a:tc>
                  <a:txBody>
                    <a:bodyPr/>
                    <a:lstStyle/>
                    <a:p>
                      <a:pPr marL="0" marR="0" algn="ctr">
                        <a:lnSpc>
                          <a:spcPct val="107000"/>
                        </a:lnSpc>
                        <a:spcBef>
                          <a:spcPts val="0"/>
                        </a:spcBef>
                        <a:spcAft>
                          <a:spcPts val="800"/>
                        </a:spcAft>
                      </a:pPr>
                      <a:r>
                        <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58</a:t>
                      </a: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800"/>
                        </a:spcAft>
                      </a:pPr>
                      <a:r>
                        <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12</a:t>
                      </a: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800"/>
                        </a:spcAft>
                      </a:pPr>
                      <a:r>
                        <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93</a:t>
                      </a: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800"/>
                        </a:spcAft>
                      </a:pPr>
                      <a:r>
                        <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19</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296269756"/>
                  </a:ext>
                </a:extLst>
              </a:tr>
              <a:tr h="0">
                <a:tc>
                  <a:txBody>
                    <a:bodyPr/>
                    <a:lstStyle/>
                    <a:p>
                      <a:pPr marL="0" marR="0" algn="ctr">
                        <a:lnSpc>
                          <a:spcPct val="107000"/>
                        </a:lnSpc>
                        <a:spcBef>
                          <a:spcPts val="0"/>
                        </a:spcBef>
                        <a:spcAft>
                          <a:spcPts val="800"/>
                        </a:spcAft>
                      </a:pPr>
                      <a:r>
                        <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63</a:t>
                      </a: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800"/>
                        </a:spcAft>
                      </a:pPr>
                      <a:r>
                        <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13</a:t>
                      </a: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800"/>
                        </a:spcAft>
                      </a:pPr>
                      <a:r>
                        <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98</a:t>
                      </a: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800"/>
                        </a:spcAft>
                      </a:pPr>
                      <a:r>
                        <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20</a:t>
                      </a: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3143605371"/>
                  </a:ext>
                </a:extLst>
              </a:tr>
              <a:tr h="0">
                <a:tc>
                  <a:txBody>
                    <a:bodyPr/>
                    <a:lstStyle/>
                    <a:p>
                      <a:pPr marL="0" marR="0" algn="ctr">
                        <a:lnSpc>
                          <a:spcPct val="107000"/>
                        </a:lnSpc>
                        <a:spcBef>
                          <a:spcPts val="0"/>
                        </a:spcBef>
                        <a:spcAft>
                          <a:spcPts val="800"/>
                        </a:spcAft>
                      </a:pPr>
                      <a:r>
                        <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68</a:t>
                      </a: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800"/>
                        </a:spcAft>
                      </a:pPr>
                      <a:r>
                        <a:rPr lang="en-US" sz="1600">
                          <a:solidFill>
                            <a:srgbClr val="344575"/>
                          </a:solidFill>
                          <a:effectLst/>
                          <a:latin typeface="Calibri" panose="020F0502020204030204" pitchFamily="34" charset="0"/>
                          <a:ea typeface="Calibri" panose="020F0502020204030204" pitchFamily="34" charset="0"/>
                          <a:cs typeface="Times New Roman" panose="02020603050405020304" pitchFamily="18" charset="0"/>
                        </a:rPr>
                        <a:t>14</a:t>
                      </a: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marL="0" marR="0" algn="ctr">
                        <a:lnSpc>
                          <a:spcPct val="107000"/>
                        </a:lnSpc>
                        <a:spcBef>
                          <a:spcPts val="0"/>
                        </a:spcBef>
                        <a:spcAft>
                          <a:spcPts val="800"/>
                        </a:spcAft>
                      </a:pP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344575">
                        <a:alpha val="20000"/>
                      </a:srgbClr>
                    </a:solidFill>
                  </a:tcPr>
                </a:tc>
                <a:tc>
                  <a:txBody>
                    <a:bodyPr/>
                    <a:lstStyle/>
                    <a:p>
                      <a:pPr marL="0" marR="0" algn="ctr">
                        <a:lnSpc>
                          <a:spcPct val="107000"/>
                        </a:lnSpc>
                        <a:spcBef>
                          <a:spcPts val="0"/>
                        </a:spcBef>
                        <a:spcAft>
                          <a:spcPts val="800"/>
                        </a:spcAft>
                      </a:pP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2526047840"/>
                  </a:ext>
                </a:extLst>
              </a:tr>
            </a:tbl>
          </a:graphicData>
        </a:graphic>
      </p:graphicFrame>
      <p:pic>
        <p:nvPicPr>
          <p:cNvPr id="9" name="Audio 8">
            <a:hlinkClick r:id="" action="ppaction://media"/>
            <a:extLst>
              <a:ext uri="{FF2B5EF4-FFF2-40B4-BE49-F238E27FC236}">
                <a16:creationId xmlns:a16="http://schemas.microsoft.com/office/drawing/2014/main" id="{1837DBAE-D56E-461E-A524-BB8FCEAEBE92}"/>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82000" y="6096000"/>
            <a:ext cx="609600" cy="609600"/>
          </a:xfrm>
          <a:prstGeom prst="rect">
            <a:avLst/>
          </a:prstGeom>
        </p:spPr>
      </p:pic>
      <p:sp>
        <p:nvSpPr>
          <p:cNvPr id="10" name="Rectangle 9">
            <a:extLst>
              <a:ext uri="{FF2B5EF4-FFF2-40B4-BE49-F238E27FC236}">
                <a16:creationId xmlns:a16="http://schemas.microsoft.com/office/drawing/2014/main" id="{F1FA9158-FC78-4698-BA5D-FD6598699D06}"/>
              </a:ext>
            </a:extLst>
          </p:cNvPr>
          <p:cNvSpPr/>
          <p:nvPr/>
        </p:nvSpPr>
        <p:spPr>
          <a:xfrm>
            <a:off x="7539789" y="6356350"/>
            <a:ext cx="1604211" cy="50165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471205946"/>
      </p:ext>
    </p:extLst>
  </p:cSld>
  <p:clrMapOvr>
    <a:masterClrMapping/>
  </p:clrMapOvr>
  <mc:AlternateContent xmlns:mc="http://schemas.openxmlformats.org/markup-compatibility/2006" xmlns:p14="http://schemas.microsoft.com/office/powerpoint/2010/main">
    <mc:Choice Requires="p14">
      <p:transition spd="slow" p14:dur="2000" advTm="43862"/>
    </mc:Choice>
    <mc:Fallback xmlns="">
      <p:transition spd="slow" advTm="4386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1" fill="hold" display="0">
                  <p:stCondLst>
                    <p:cond delay="indefinite"/>
                  </p:stCondLst>
                  <p:endCondLst>
                    <p:cond evt="onStopAudio" delay="0">
                      <p:tgtEl>
                        <p:sldTgt/>
                      </p:tgtEl>
                    </p:cond>
                  </p:endCondLst>
                </p:cTn>
                <p:tgtEl>
                  <p:spTgt spid="9"/>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04588"/>
            <a:ext cx="8229600" cy="790441"/>
          </a:xfrm>
        </p:spPr>
        <p:txBody>
          <a:bodyPr>
            <a:normAutofit/>
          </a:bodyPr>
          <a:lstStyle/>
          <a:p>
            <a:r>
              <a:rPr lang="en-US" dirty="0"/>
              <a:t>LEED O+M v4.1 New Credits</a:t>
            </a:r>
          </a:p>
        </p:txBody>
      </p:sp>
      <p:sp>
        <p:nvSpPr>
          <p:cNvPr id="2" name="Content Placeholder 1">
            <a:extLst>
              <a:ext uri="{FF2B5EF4-FFF2-40B4-BE49-F238E27FC236}">
                <a16:creationId xmlns:a16="http://schemas.microsoft.com/office/drawing/2014/main" id="{9DE31582-CFE0-4ED4-98FA-DFC1183BDF76}"/>
              </a:ext>
            </a:extLst>
          </p:cNvPr>
          <p:cNvSpPr>
            <a:spLocks noGrp="1"/>
          </p:cNvSpPr>
          <p:nvPr>
            <p:ph idx="1"/>
          </p:nvPr>
        </p:nvSpPr>
        <p:spPr>
          <a:xfrm>
            <a:off x="457200" y="1417638"/>
            <a:ext cx="8229600" cy="5440362"/>
          </a:xfrm>
        </p:spPr>
        <p:txBody>
          <a:bodyPr anchor="t">
            <a:normAutofit/>
          </a:bodyPr>
          <a:lstStyle/>
          <a:p>
            <a:r>
              <a:rPr lang="en-US" dirty="0"/>
              <a:t>Rainwater Management</a:t>
            </a:r>
          </a:p>
          <a:p>
            <a:r>
              <a:rPr lang="en-US" dirty="0"/>
              <a:t>Heat Island Reduction</a:t>
            </a:r>
          </a:p>
          <a:p>
            <a:r>
              <a:rPr lang="en-US" dirty="0"/>
              <a:t>Site Management</a:t>
            </a:r>
          </a:p>
          <a:p>
            <a:r>
              <a:rPr lang="en-US" dirty="0"/>
              <a:t>Grid Harmonization (renamed from Demand Response)</a:t>
            </a:r>
          </a:p>
          <a:p>
            <a:r>
              <a:rPr lang="en-US" dirty="0"/>
              <a:t>Purchasing</a:t>
            </a:r>
          </a:p>
          <a:p>
            <a:r>
              <a:rPr lang="en-US" dirty="0"/>
              <a:t>Green Cleaning</a:t>
            </a:r>
          </a:p>
        </p:txBody>
      </p:sp>
      <p:pic>
        <p:nvPicPr>
          <p:cNvPr id="5" name="Audio 4">
            <a:hlinkClick r:id="" action="ppaction://media"/>
            <a:extLst>
              <a:ext uri="{FF2B5EF4-FFF2-40B4-BE49-F238E27FC236}">
                <a16:creationId xmlns:a16="http://schemas.microsoft.com/office/drawing/2014/main" id="{29452198-60FD-415F-8B59-878139370246}"/>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82000" y="6096000"/>
            <a:ext cx="609600" cy="609600"/>
          </a:xfrm>
          <a:prstGeom prst="rect">
            <a:avLst/>
          </a:prstGeom>
        </p:spPr>
      </p:pic>
      <p:sp>
        <p:nvSpPr>
          <p:cNvPr id="8" name="Rectangle 7">
            <a:extLst>
              <a:ext uri="{FF2B5EF4-FFF2-40B4-BE49-F238E27FC236}">
                <a16:creationId xmlns:a16="http://schemas.microsoft.com/office/drawing/2014/main" id="{8B3E3C5B-2B58-44A4-ABCD-7A628B670C97}"/>
              </a:ext>
            </a:extLst>
          </p:cNvPr>
          <p:cNvSpPr/>
          <p:nvPr/>
        </p:nvSpPr>
        <p:spPr>
          <a:xfrm>
            <a:off x="7539789" y="6356350"/>
            <a:ext cx="1604211" cy="50165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909287237"/>
      </p:ext>
    </p:extLst>
  </p:cSld>
  <p:clrMapOvr>
    <a:masterClrMapping/>
  </p:clrMapOvr>
  <mc:AlternateContent xmlns:mc="http://schemas.openxmlformats.org/markup-compatibility/2006" xmlns:p14="http://schemas.microsoft.com/office/powerpoint/2010/main">
    <mc:Choice Requires="p14">
      <p:transition spd="slow" p14:dur="2000" advTm="24449"/>
    </mc:Choice>
    <mc:Fallback xmlns="">
      <p:transition spd="slow" advTm="2444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1" fill="hold" display="0">
                  <p:stCondLst>
                    <p:cond delay="indefinite"/>
                  </p:stCondLst>
                  <p:endCondLst>
                    <p:cond evt="onStopAudio" delay="0">
                      <p:tgtEl>
                        <p:sldTgt/>
                      </p:tgtEl>
                    </p:cond>
                  </p:endCondLst>
                </p:cTn>
                <p:tgtEl>
                  <p:spTgt spid="5"/>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04588"/>
            <a:ext cx="8229600" cy="790441"/>
          </a:xfrm>
        </p:spPr>
        <p:txBody>
          <a:bodyPr>
            <a:normAutofit/>
          </a:bodyPr>
          <a:lstStyle/>
          <a:p>
            <a:r>
              <a:rPr lang="en-US" dirty="0"/>
              <a:t>LEED O+M v4.1 Rainwater Management</a:t>
            </a:r>
          </a:p>
        </p:txBody>
      </p:sp>
      <p:sp>
        <p:nvSpPr>
          <p:cNvPr id="2" name="Content Placeholder 1">
            <a:extLst>
              <a:ext uri="{FF2B5EF4-FFF2-40B4-BE49-F238E27FC236}">
                <a16:creationId xmlns:a16="http://schemas.microsoft.com/office/drawing/2014/main" id="{9DE31582-CFE0-4ED4-98FA-DFC1183BDF76}"/>
              </a:ext>
            </a:extLst>
          </p:cNvPr>
          <p:cNvSpPr>
            <a:spLocks noGrp="1"/>
          </p:cNvSpPr>
          <p:nvPr>
            <p:ph idx="1"/>
          </p:nvPr>
        </p:nvSpPr>
        <p:spPr>
          <a:xfrm>
            <a:off x="457200" y="1417638"/>
            <a:ext cx="8229600" cy="5440362"/>
          </a:xfrm>
        </p:spPr>
        <p:txBody>
          <a:bodyPr anchor="t">
            <a:normAutofit/>
          </a:bodyPr>
          <a:lstStyle/>
          <a:p>
            <a:r>
              <a:rPr lang="en-US" dirty="0"/>
              <a:t>Only 1 point</a:t>
            </a:r>
          </a:p>
          <a:p>
            <a:r>
              <a:rPr lang="en-US" dirty="0"/>
              <a:t>No change in requirements</a:t>
            </a:r>
          </a:p>
        </p:txBody>
      </p:sp>
      <p:pic>
        <p:nvPicPr>
          <p:cNvPr id="5" name="Audio 4">
            <a:hlinkClick r:id="" action="ppaction://media"/>
            <a:extLst>
              <a:ext uri="{FF2B5EF4-FFF2-40B4-BE49-F238E27FC236}">
                <a16:creationId xmlns:a16="http://schemas.microsoft.com/office/drawing/2014/main" id="{5A712A11-AF03-4593-95E1-3A3C19403982}"/>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82000" y="6096000"/>
            <a:ext cx="609600" cy="609600"/>
          </a:xfrm>
          <a:prstGeom prst="rect">
            <a:avLst/>
          </a:prstGeom>
        </p:spPr>
      </p:pic>
      <p:sp>
        <p:nvSpPr>
          <p:cNvPr id="8" name="Rectangle 7">
            <a:extLst>
              <a:ext uri="{FF2B5EF4-FFF2-40B4-BE49-F238E27FC236}">
                <a16:creationId xmlns:a16="http://schemas.microsoft.com/office/drawing/2014/main" id="{39AC8F9A-6913-4B1D-AAFE-EDADD3F20CC6}"/>
              </a:ext>
            </a:extLst>
          </p:cNvPr>
          <p:cNvSpPr/>
          <p:nvPr/>
        </p:nvSpPr>
        <p:spPr>
          <a:xfrm>
            <a:off x="7539789" y="6356350"/>
            <a:ext cx="1604211" cy="50165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421994685"/>
      </p:ext>
    </p:extLst>
  </p:cSld>
  <p:clrMapOvr>
    <a:masterClrMapping/>
  </p:clrMapOvr>
  <mc:AlternateContent xmlns:mc="http://schemas.openxmlformats.org/markup-compatibility/2006" xmlns:p14="http://schemas.microsoft.com/office/powerpoint/2010/main">
    <mc:Choice Requires="p14">
      <p:transition spd="slow" p14:dur="2000" advTm="13351"/>
    </mc:Choice>
    <mc:Fallback xmlns="">
      <p:transition spd="slow" advTm="1335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5" fill="hold" display="0">
                  <p:stCondLst>
                    <p:cond delay="indefinite"/>
                  </p:stCondLst>
                  <p:endCondLst>
                    <p:cond evt="onStopAudio" delay="0">
                      <p:tgtEl>
                        <p:sldTgt/>
                      </p:tgtEl>
                    </p:cond>
                  </p:endCondLst>
                </p:cTn>
                <p:tgtEl>
                  <p:spTgt spid="5"/>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04588"/>
            <a:ext cx="8229600" cy="790441"/>
          </a:xfrm>
        </p:spPr>
        <p:txBody>
          <a:bodyPr>
            <a:normAutofit/>
          </a:bodyPr>
          <a:lstStyle/>
          <a:p>
            <a:r>
              <a:rPr lang="en-US" dirty="0"/>
              <a:t>LEED O+M v4.1 Heat Island Reduction</a:t>
            </a:r>
          </a:p>
        </p:txBody>
      </p:sp>
      <p:sp>
        <p:nvSpPr>
          <p:cNvPr id="2" name="Content Placeholder 1">
            <a:extLst>
              <a:ext uri="{FF2B5EF4-FFF2-40B4-BE49-F238E27FC236}">
                <a16:creationId xmlns:a16="http://schemas.microsoft.com/office/drawing/2014/main" id="{9DE31582-CFE0-4ED4-98FA-DFC1183BDF76}"/>
              </a:ext>
            </a:extLst>
          </p:cNvPr>
          <p:cNvSpPr>
            <a:spLocks noGrp="1"/>
          </p:cNvSpPr>
          <p:nvPr>
            <p:ph idx="1"/>
          </p:nvPr>
        </p:nvSpPr>
        <p:spPr>
          <a:xfrm>
            <a:off x="457200" y="1417638"/>
            <a:ext cx="8229600" cy="4938712"/>
          </a:xfrm>
        </p:spPr>
        <p:txBody>
          <a:bodyPr anchor="t">
            <a:normAutofit/>
          </a:bodyPr>
          <a:lstStyle/>
          <a:p>
            <a:r>
              <a:rPr lang="en-US" dirty="0"/>
              <a:t>Only 1 point</a:t>
            </a:r>
          </a:p>
          <a:p>
            <a:r>
              <a:rPr lang="en-US" dirty="0"/>
              <a:t>Only 1 option</a:t>
            </a:r>
          </a:p>
          <a:p>
            <a:r>
              <a:rPr lang="en-US" dirty="0"/>
              <a:t>Requirements</a:t>
            </a:r>
          </a:p>
          <a:p>
            <a:pPr lvl="1"/>
            <a:r>
              <a:rPr lang="en-US" altLang="en-US" dirty="0"/>
              <a:t>Have in place strategies to minimize the project’s overall contribution to heat island effects and that meet the following criterion: </a:t>
            </a:r>
          </a:p>
          <a:p>
            <a:pPr lvl="1"/>
            <a:endParaRPr lang="en-US" altLang="en-US" dirty="0"/>
          </a:p>
          <a:p>
            <a:pPr lvl="1"/>
            <a:endParaRPr lang="en-US" altLang="en-US" dirty="0"/>
          </a:p>
          <a:p>
            <a:pPr lvl="1"/>
            <a:endParaRPr lang="en-US" altLang="en-US" dirty="0"/>
          </a:p>
          <a:p>
            <a:pPr lvl="1"/>
            <a:endParaRPr lang="en-US" altLang="en-US" dirty="0"/>
          </a:p>
          <a:p>
            <a:pPr lvl="1"/>
            <a:r>
              <a:rPr lang="en-US" altLang="en-US" dirty="0"/>
              <a:t>High-Reflectance Roof SRI values:</a:t>
            </a:r>
          </a:p>
          <a:p>
            <a:pPr lvl="1"/>
            <a:endParaRPr lang="en-US" dirty="0"/>
          </a:p>
          <a:p>
            <a:endParaRPr lang="en-US" dirty="0"/>
          </a:p>
        </p:txBody>
      </p:sp>
      <p:graphicFrame>
        <p:nvGraphicFramePr>
          <p:cNvPr id="6" name="Table 5">
            <a:extLst>
              <a:ext uri="{FF2B5EF4-FFF2-40B4-BE49-F238E27FC236}">
                <a16:creationId xmlns:a16="http://schemas.microsoft.com/office/drawing/2014/main" id="{8FE5B9CF-6493-46FC-8EB4-E736136BBCC9}"/>
              </a:ext>
            </a:extLst>
          </p:cNvPr>
          <p:cNvGraphicFramePr>
            <a:graphicFrameLocks noGrp="1"/>
          </p:cNvGraphicFramePr>
          <p:nvPr>
            <p:extLst>
              <p:ext uri="{D42A27DB-BD31-4B8C-83A1-F6EECF244321}">
                <p14:modId xmlns:p14="http://schemas.microsoft.com/office/powerpoint/2010/main" val="1228490726"/>
              </p:ext>
            </p:extLst>
          </p:nvPr>
        </p:nvGraphicFramePr>
        <p:xfrm>
          <a:off x="860585" y="3332828"/>
          <a:ext cx="7420932" cy="1056005"/>
        </p:xfrm>
        <a:graphic>
          <a:graphicData uri="http://schemas.openxmlformats.org/drawingml/2006/table">
            <a:tbl>
              <a:tblPr firstRow="1" firstCol="1" bandRow="1"/>
              <a:tblGrid>
                <a:gridCol w="1280160">
                  <a:extLst>
                    <a:ext uri="{9D8B030D-6E8A-4147-A177-3AD203B41FA5}">
                      <a16:colId xmlns:a16="http://schemas.microsoft.com/office/drawing/2014/main" val="2763735935"/>
                    </a:ext>
                  </a:extLst>
                </a:gridCol>
                <a:gridCol w="370524">
                  <a:extLst>
                    <a:ext uri="{9D8B030D-6E8A-4147-A177-3AD203B41FA5}">
                      <a16:colId xmlns:a16="http://schemas.microsoft.com/office/drawing/2014/main" val="197135615"/>
                    </a:ext>
                  </a:extLst>
                </a:gridCol>
                <a:gridCol w="1280160">
                  <a:extLst>
                    <a:ext uri="{9D8B030D-6E8A-4147-A177-3AD203B41FA5}">
                      <a16:colId xmlns:a16="http://schemas.microsoft.com/office/drawing/2014/main" val="194196212"/>
                    </a:ext>
                  </a:extLst>
                </a:gridCol>
                <a:gridCol w="370524">
                  <a:extLst>
                    <a:ext uri="{9D8B030D-6E8A-4147-A177-3AD203B41FA5}">
                      <a16:colId xmlns:a16="http://schemas.microsoft.com/office/drawing/2014/main" val="764845675"/>
                    </a:ext>
                  </a:extLst>
                </a:gridCol>
                <a:gridCol w="1280160">
                  <a:extLst>
                    <a:ext uri="{9D8B030D-6E8A-4147-A177-3AD203B41FA5}">
                      <a16:colId xmlns:a16="http://schemas.microsoft.com/office/drawing/2014/main" val="401641231"/>
                    </a:ext>
                  </a:extLst>
                </a:gridCol>
                <a:gridCol w="370524">
                  <a:extLst>
                    <a:ext uri="{9D8B030D-6E8A-4147-A177-3AD203B41FA5}">
                      <a16:colId xmlns:a16="http://schemas.microsoft.com/office/drawing/2014/main" val="2865732722"/>
                    </a:ext>
                  </a:extLst>
                </a:gridCol>
                <a:gridCol w="1097280">
                  <a:extLst>
                    <a:ext uri="{9D8B030D-6E8A-4147-A177-3AD203B41FA5}">
                      <a16:colId xmlns:a16="http://schemas.microsoft.com/office/drawing/2014/main" val="3175963989"/>
                    </a:ext>
                  </a:extLst>
                </a:gridCol>
                <a:gridCol w="274320">
                  <a:extLst>
                    <a:ext uri="{9D8B030D-6E8A-4147-A177-3AD203B41FA5}">
                      <a16:colId xmlns:a16="http://schemas.microsoft.com/office/drawing/2014/main" val="1069829860"/>
                    </a:ext>
                  </a:extLst>
                </a:gridCol>
                <a:gridCol w="1097280">
                  <a:extLst>
                    <a:ext uri="{9D8B030D-6E8A-4147-A177-3AD203B41FA5}">
                      <a16:colId xmlns:a16="http://schemas.microsoft.com/office/drawing/2014/main" val="3033837788"/>
                    </a:ext>
                  </a:extLst>
                </a:gridCol>
              </a:tblGrid>
              <a:tr h="309078">
                <a:tc>
                  <a:txBody>
                    <a:bodyPr/>
                    <a:lstStyle/>
                    <a:p>
                      <a:pPr marL="0" marR="0" algn="ctr">
                        <a:lnSpc>
                          <a:spcPct val="107000"/>
                        </a:lnSpc>
                        <a:spcBef>
                          <a:spcPts val="0"/>
                        </a:spcBef>
                        <a:spcAft>
                          <a:spcPts val="80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Area of Nonroof Measures</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rowSpan="2">
                  <a:txBody>
                    <a:bodyPr/>
                    <a:lstStyle/>
                    <a:p>
                      <a:pPr marL="0" marR="0" algn="ctr">
                        <a:lnSpc>
                          <a:spcPct val="107000"/>
                        </a:lnSpc>
                        <a:spcBef>
                          <a:spcPts val="0"/>
                        </a:spcBef>
                        <a:spcAft>
                          <a:spcPts val="80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07000"/>
                        </a:lnSpc>
                        <a:spcBef>
                          <a:spcPts val="0"/>
                        </a:spcBef>
                        <a:spcAft>
                          <a:spcPts val="80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Area of High-Reflectance Roof</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rowSpan="2">
                  <a:txBody>
                    <a:bodyPr/>
                    <a:lstStyle/>
                    <a:p>
                      <a:pPr marL="0" marR="0" algn="ctr">
                        <a:lnSpc>
                          <a:spcPct val="107000"/>
                        </a:lnSpc>
                        <a:spcBef>
                          <a:spcPts val="0"/>
                        </a:spcBef>
                        <a:spcAft>
                          <a:spcPts val="80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07000"/>
                        </a:lnSpc>
                        <a:spcBef>
                          <a:spcPts val="0"/>
                        </a:spcBef>
                        <a:spcAft>
                          <a:spcPts val="80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Area of Vegetated Roof</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rowSpan="2">
                  <a:txBody>
                    <a:bodyPr/>
                    <a:lstStyle/>
                    <a:p>
                      <a:pPr marL="0" marR="0" lvl="0" indent="0" algn="ctr" defTabSz="457200" rtl="0" eaLnBrk="1" fontAlgn="auto" latinLnBrk="0" hangingPunct="1">
                        <a:lnSpc>
                          <a:spcPct val="107000"/>
                        </a:lnSpc>
                        <a:spcBef>
                          <a:spcPts val="0"/>
                        </a:spcBef>
                        <a:spcAft>
                          <a:spcPts val="800"/>
                        </a:spcAft>
                        <a:buClrTx/>
                        <a:buSzTx/>
                        <a:buFontTx/>
                        <a:buNone/>
                        <a:tabLst/>
                        <a:defRPr/>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rowSpan="2">
                  <a:txBody>
                    <a:bodyPr/>
                    <a:lstStyle/>
                    <a:p>
                      <a:pPr marL="0" marR="0">
                        <a:lnSpc>
                          <a:spcPct val="107000"/>
                        </a:lnSpc>
                        <a:spcBef>
                          <a:spcPts val="0"/>
                        </a:spcBef>
                        <a:spcAft>
                          <a:spcPts val="80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Total Site Paving Area</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rowSpan="2">
                  <a:txBody>
                    <a:bodyPr/>
                    <a:lstStyle/>
                    <a:p>
                      <a:pPr marL="0" marR="0" algn="ctr">
                        <a:lnSpc>
                          <a:spcPct val="107000"/>
                        </a:lnSpc>
                        <a:spcBef>
                          <a:spcPts val="0"/>
                        </a:spcBef>
                        <a:spcAft>
                          <a:spcPts val="80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rowSpan="2">
                  <a:txBody>
                    <a:bodyPr/>
                    <a:lstStyle/>
                    <a:p>
                      <a:pPr marL="0" marR="0" algn="ctr">
                        <a:lnSpc>
                          <a:spcPct val="107000"/>
                        </a:lnSpc>
                        <a:spcBef>
                          <a:spcPts val="0"/>
                        </a:spcBef>
                        <a:spcAft>
                          <a:spcPts val="80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Total Roof Area</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810323441"/>
                  </a:ext>
                </a:extLst>
              </a:tr>
              <a:tr h="252206">
                <a:tc>
                  <a:txBody>
                    <a:bodyPr/>
                    <a:lstStyle/>
                    <a:p>
                      <a:pPr marL="0" marR="0" lvl="0" indent="0" algn="ctr" defTabSz="457200" rtl="0" eaLnBrk="1" fontAlgn="auto" latinLnBrk="0" hangingPunct="1">
                        <a:lnSpc>
                          <a:spcPct val="107000"/>
                        </a:lnSpc>
                        <a:spcBef>
                          <a:spcPts val="0"/>
                        </a:spcBef>
                        <a:spcAft>
                          <a:spcPts val="800"/>
                        </a:spcAft>
                        <a:buClrTx/>
                        <a:buSzTx/>
                        <a:buFontTx/>
                        <a:buNone/>
                        <a:tabLst/>
                        <a:defRPr/>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0.50</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vMerge="1">
                  <a:txBody>
                    <a:bodyPr/>
                    <a:lstStyle/>
                    <a:p>
                      <a:pPr marL="0" marR="0">
                        <a:lnSpc>
                          <a:spcPct val="107000"/>
                        </a:lnSpc>
                        <a:spcBef>
                          <a:spcPts val="0"/>
                        </a:spcBef>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07000"/>
                        </a:lnSpc>
                        <a:spcBef>
                          <a:spcPts val="0"/>
                        </a:spcBef>
                        <a:spcAft>
                          <a:spcPts val="800"/>
                        </a:spcAft>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0.75</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vMerge="1">
                  <a:txBody>
                    <a:bodyPr/>
                    <a:lstStyle/>
                    <a:p>
                      <a:pPr marL="0" marR="0">
                        <a:lnSpc>
                          <a:spcPct val="107000"/>
                        </a:lnSpc>
                        <a:spcBef>
                          <a:spcPts val="0"/>
                        </a:spcBef>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457200" rtl="0" eaLnBrk="1" fontAlgn="auto" latinLnBrk="0" hangingPunct="1">
                        <a:lnSpc>
                          <a:spcPct val="107000"/>
                        </a:lnSpc>
                        <a:spcBef>
                          <a:spcPts val="0"/>
                        </a:spcBef>
                        <a:spcAft>
                          <a:spcPts val="800"/>
                        </a:spcAft>
                        <a:buClrTx/>
                        <a:buSzTx/>
                        <a:buFontTx/>
                        <a:buNone/>
                        <a:tabLst/>
                        <a:defRPr/>
                      </a:pPr>
                      <a:r>
                        <a:rPr lang="en-US" sz="1600" dirty="0">
                          <a:solidFill>
                            <a:srgbClr val="344575"/>
                          </a:solidFill>
                          <a:effectLst/>
                          <a:latin typeface="Times New Roman" panose="02020603050405020304" pitchFamily="18" charset="0"/>
                          <a:ea typeface="Times New Roman" panose="02020603050405020304" pitchFamily="18" charset="0"/>
                          <a:cs typeface="Times New Roman" panose="02020603050405020304" pitchFamily="18" charset="0"/>
                        </a:rPr>
                        <a:t>0.50</a:t>
                      </a:r>
                      <a:endParaRPr lang="en-US" sz="1600" dirty="0">
                        <a:solidFill>
                          <a:srgbClr val="344575"/>
                        </a:solidFill>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vMerge="1">
                  <a:txBody>
                    <a:bodyPr/>
                    <a:lstStyle/>
                    <a:p>
                      <a:pPr marL="0" marR="0">
                        <a:lnSpc>
                          <a:spcPct val="107000"/>
                        </a:lnSpc>
                        <a:spcBef>
                          <a:spcPts val="0"/>
                        </a:spcBef>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vMerge="1">
                  <a:txBody>
                    <a:bodyPr/>
                    <a:lstStyle/>
                    <a:p>
                      <a:endParaRPr lang="en-US"/>
                    </a:p>
                  </a:txBody>
                  <a:tcPr>
                    <a:lnL w="12700" cap="flat" cmpd="sng" algn="ctr">
                      <a:solidFill>
                        <a:schemeClr val="tx2"/>
                      </a:solidFill>
                      <a:prstDash val="solid"/>
                      <a:round/>
                      <a:headEnd type="none" w="med" len="med"/>
                      <a:tailEnd type="none" w="med" len="med"/>
                    </a:lnL>
                  </a:tcPr>
                </a:tc>
                <a:tc vMerge="1">
                  <a:txBody>
                    <a:bodyPr/>
                    <a:lstStyle/>
                    <a:p>
                      <a:pPr marL="0" marR="0">
                        <a:lnSpc>
                          <a:spcPct val="107000"/>
                        </a:lnSpc>
                        <a:spcBef>
                          <a:spcPts val="0"/>
                        </a:spcBef>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9525" marR="9525" marT="9525" marB="9525" anchor="ctr">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vMerge="1">
                  <a:txBody>
                    <a:bodyPr/>
                    <a:lstStyle/>
                    <a:p>
                      <a:endParaRPr lang="en-US"/>
                    </a:p>
                  </a:txBody>
                  <a:tcPr>
                    <a:lnL w="12700" cap="flat" cmpd="sng" algn="ctr">
                      <a:solidFill>
                        <a:schemeClr val="tx2"/>
                      </a:solidFill>
                      <a:prstDash val="solid"/>
                      <a:round/>
                      <a:headEnd type="none" w="med" len="med"/>
                      <a:tailEnd type="none" w="med" len="med"/>
                    </a:lnL>
                  </a:tcPr>
                </a:tc>
                <a:extLst>
                  <a:ext uri="{0D108BD9-81ED-4DB2-BD59-A6C34878D82A}">
                    <a16:rowId xmlns:a16="http://schemas.microsoft.com/office/drawing/2014/main" val="4028763520"/>
                  </a:ext>
                </a:extLst>
              </a:tr>
            </a:tbl>
          </a:graphicData>
        </a:graphic>
      </p:graphicFrame>
      <p:graphicFrame>
        <p:nvGraphicFramePr>
          <p:cNvPr id="12" name="Table 11">
            <a:extLst>
              <a:ext uri="{FF2B5EF4-FFF2-40B4-BE49-F238E27FC236}">
                <a16:creationId xmlns:a16="http://schemas.microsoft.com/office/drawing/2014/main" id="{452AD76B-E3FE-4FD8-AD24-E5ADA6B2A378}"/>
              </a:ext>
            </a:extLst>
          </p:cNvPr>
          <p:cNvGraphicFramePr>
            <a:graphicFrameLocks noGrp="1"/>
          </p:cNvGraphicFramePr>
          <p:nvPr>
            <p:extLst>
              <p:ext uri="{D42A27DB-BD31-4B8C-83A1-F6EECF244321}">
                <p14:modId xmlns:p14="http://schemas.microsoft.com/office/powerpoint/2010/main" val="2818409431"/>
              </p:ext>
            </p:extLst>
          </p:nvPr>
        </p:nvGraphicFramePr>
        <p:xfrm>
          <a:off x="1050053" y="5068422"/>
          <a:ext cx="6446520" cy="805053"/>
        </p:xfrm>
        <a:graphic>
          <a:graphicData uri="http://schemas.openxmlformats.org/drawingml/2006/table">
            <a:tbl>
              <a:tblPr firstRow="1" firstCol="1" bandRow="1"/>
              <a:tblGrid>
                <a:gridCol w="2057400">
                  <a:extLst>
                    <a:ext uri="{9D8B030D-6E8A-4147-A177-3AD203B41FA5}">
                      <a16:colId xmlns:a16="http://schemas.microsoft.com/office/drawing/2014/main" val="2503376896"/>
                    </a:ext>
                  </a:extLst>
                </a:gridCol>
                <a:gridCol w="1463040">
                  <a:extLst>
                    <a:ext uri="{9D8B030D-6E8A-4147-A177-3AD203B41FA5}">
                      <a16:colId xmlns:a16="http://schemas.microsoft.com/office/drawing/2014/main" val="2147575810"/>
                    </a:ext>
                  </a:extLst>
                </a:gridCol>
                <a:gridCol w="1463040">
                  <a:extLst>
                    <a:ext uri="{9D8B030D-6E8A-4147-A177-3AD203B41FA5}">
                      <a16:colId xmlns:a16="http://schemas.microsoft.com/office/drawing/2014/main" val="1993139115"/>
                    </a:ext>
                  </a:extLst>
                </a:gridCol>
                <a:gridCol w="1463040">
                  <a:extLst>
                    <a:ext uri="{9D8B030D-6E8A-4147-A177-3AD203B41FA5}">
                      <a16:colId xmlns:a16="http://schemas.microsoft.com/office/drawing/2014/main" val="4291714955"/>
                    </a:ext>
                  </a:extLst>
                </a:gridCol>
              </a:tblGrid>
              <a:tr h="0">
                <a:tc>
                  <a:txBody>
                    <a:bodyPr/>
                    <a:lstStyle/>
                    <a:p>
                      <a:pPr>
                        <a:lnSpc>
                          <a:spcPct val="107000"/>
                        </a:lnSpc>
                      </a:pPr>
                      <a:endParaRPr lang="en-US" sz="1600" dirty="0">
                        <a:solidFill>
                          <a:srgbClr val="344575"/>
                        </a:solidFill>
                        <a:effectLst/>
                        <a:latin typeface="+mn-lt"/>
                        <a:cs typeface="Times New Roman" panose="02020603050405020304" pitchFamily="18"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800"/>
                        </a:spcAft>
                      </a:pPr>
                      <a:r>
                        <a:rPr lang="en-US" sz="1600" dirty="0">
                          <a:solidFill>
                            <a:srgbClr val="344575"/>
                          </a:solidFill>
                          <a:effectLst/>
                          <a:latin typeface="+mn-lt"/>
                          <a:ea typeface="Calibri" panose="020F0502020204030204" pitchFamily="34" charset="0"/>
                          <a:cs typeface="Times New Roman" panose="02020603050405020304" pitchFamily="18" charset="0"/>
                        </a:rPr>
                        <a:t>Slope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800"/>
                        </a:spcAft>
                      </a:pPr>
                      <a:r>
                        <a:rPr lang="en-US" sz="1600">
                          <a:solidFill>
                            <a:srgbClr val="344575"/>
                          </a:solidFill>
                          <a:effectLst/>
                          <a:latin typeface="+mn-lt"/>
                          <a:ea typeface="Calibri" panose="020F0502020204030204" pitchFamily="34" charset="0"/>
                          <a:cs typeface="Times New Roman" panose="02020603050405020304" pitchFamily="18" charset="0"/>
                        </a:rPr>
                        <a:t>Initial SRI</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800"/>
                        </a:spcAft>
                      </a:pPr>
                      <a:r>
                        <a:rPr lang="en-US" sz="1600">
                          <a:solidFill>
                            <a:srgbClr val="344575"/>
                          </a:solidFill>
                          <a:effectLst/>
                          <a:latin typeface="+mn-lt"/>
                          <a:ea typeface="Calibri" panose="020F0502020204030204" pitchFamily="34" charset="0"/>
                          <a:cs typeface="Times New Roman" panose="02020603050405020304" pitchFamily="18" charset="0"/>
                        </a:rPr>
                        <a:t>3-year aged SRI</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66256250"/>
                  </a:ext>
                </a:extLst>
              </a:tr>
              <a:tr h="0">
                <a:tc>
                  <a:txBody>
                    <a:bodyPr/>
                    <a:lstStyle/>
                    <a:p>
                      <a:pPr marL="0" marR="0" algn="ctr">
                        <a:lnSpc>
                          <a:spcPct val="107000"/>
                        </a:lnSpc>
                        <a:spcBef>
                          <a:spcPts val="0"/>
                        </a:spcBef>
                        <a:spcAft>
                          <a:spcPts val="800"/>
                        </a:spcAft>
                      </a:pPr>
                      <a:r>
                        <a:rPr lang="en-US" sz="1600">
                          <a:solidFill>
                            <a:srgbClr val="344575"/>
                          </a:solidFill>
                          <a:effectLst/>
                          <a:latin typeface="+mn-lt"/>
                          <a:ea typeface="Calibri" panose="020F0502020204030204" pitchFamily="34" charset="0"/>
                          <a:cs typeface="Times New Roman" panose="02020603050405020304" pitchFamily="18" charset="0"/>
                        </a:rPr>
                        <a:t>Low-sloped roof</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800"/>
                        </a:spcAft>
                      </a:pPr>
                      <a:r>
                        <a:rPr lang="en-US" sz="1600" dirty="0">
                          <a:solidFill>
                            <a:srgbClr val="344575"/>
                          </a:solidFill>
                          <a:effectLst/>
                          <a:latin typeface="+mn-lt"/>
                          <a:ea typeface="Calibri" panose="020F0502020204030204" pitchFamily="34" charset="0"/>
                          <a:cs typeface="Times New Roman" panose="02020603050405020304" pitchFamily="18" charset="0"/>
                        </a:rPr>
                        <a:t>≤ 2:12</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800"/>
                        </a:spcAft>
                      </a:pPr>
                      <a:r>
                        <a:rPr lang="en-US" sz="1600" dirty="0">
                          <a:solidFill>
                            <a:srgbClr val="344575"/>
                          </a:solidFill>
                          <a:effectLst/>
                          <a:latin typeface="+mn-lt"/>
                          <a:ea typeface="Calibri" panose="020F0502020204030204" pitchFamily="34" charset="0"/>
                          <a:cs typeface="Times New Roman" panose="02020603050405020304" pitchFamily="18" charset="0"/>
                        </a:rPr>
                        <a:t>82</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800"/>
                        </a:spcAft>
                      </a:pPr>
                      <a:r>
                        <a:rPr lang="en-US" sz="1600" dirty="0">
                          <a:solidFill>
                            <a:srgbClr val="344575"/>
                          </a:solidFill>
                          <a:effectLst/>
                          <a:latin typeface="+mn-lt"/>
                          <a:ea typeface="Calibri" panose="020F0502020204030204" pitchFamily="34" charset="0"/>
                          <a:cs typeface="Times New Roman" panose="02020603050405020304" pitchFamily="18" charset="0"/>
                        </a:rPr>
                        <a:t>64</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01656132"/>
                  </a:ext>
                </a:extLst>
              </a:tr>
              <a:tr h="0">
                <a:tc>
                  <a:txBody>
                    <a:bodyPr/>
                    <a:lstStyle/>
                    <a:p>
                      <a:pPr marL="0" marR="0" algn="ctr">
                        <a:lnSpc>
                          <a:spcPct val="107000"/>
                        </a:lnSpc>
                        <a:spcBef>
                          <a:spcPts val="0"/>
                        </a:spcBef>
                        <a:spcAft>
                          <a:spcPts val="800"/>
                        </a:spcAft>
                      </a:pPr>
                      <a:r>
                        <a:rPr lang="en-US" sz="1600">
                          <a:solidFill>
                            <a:srgbClr val="344575"/>
                          </a:solidFill>
                          <a:effectLst/>
                          <a:latin typeface="+mn-lt"/>
                          <a:ea typeface="Calibri" panose="020F0502020204030204" pitchFamily="34" charset="0"/>
                          <a:cs typeface="Times New Roman" panose="02020603050405020304" pitchFamily="18" charset="0"/>
                        </a:rPr>
                        <a:t>Steep-sloped roof</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800"/>
                        </a:spcAft>
                      </a:pPr>
                      <a:r>
                        <a:rPr lang="en-US" sz="1600">
                          <a:solidFill>
                            <a:srgbClr val="344575"/>
                          </a:solidFill>
                          <a:effectLst/>
                          <a:latin typeface="+mn-lt"/>
                          <a:ea typeface="Calibri" panose="020F0502020204030204" pitchFamily="34" charset="0"/>
                          <a:cs typeface="Times New Roman" panose="02020603050405020304" pitchFamily="18" charset="0"/>
                        </a:rPr>
                        <a:t>&gt; 2:12</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800"/>
                        </a:spcAft>
                      </a:pPr>
                      <a:r>
                        <a:rPr lang="en-US" sz="1600" dirty="0">
                          <a:solidFill>
                            <a:srgbClr val="344575"/>
                          </a:solidFill>
                          <a:effectLst/>
                          <a:latin typeface="+mn-lt"/>
                          <a:ea typeface="Calibri" panose="020F0502020204030204" pitchFamily="34" charset="0"/>
                          <a:cs typeface="Times New Roman" panose="02020603050405020304" pitchFamily="18" charset="0"/>
                        </a:rPr>
                        <a:t>39</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800"/>
                        </a:spcAft>
                      </a:pPr>
                      <a:r>
                        <a:rPr lang="en-US" sz="1600" dirty="0">
                          <a:solidFill>
                            <a:srgbClr val="344575"/>
                          </a:solidFill>
                          <a:effectLst/>
                          <a:latin typeface="+mn-lt"/>
                          <a:ea typeface="Calibri" panose="020F0502020204030204" pitchFamily="34" charset="0"/>
                          <a:cs typeface="Times New Roman" panose="02020603050405020304" pitchFamily="18" charset="0"/>
                        </a:rPr>
                        <a:t>32</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49861252"/>
                  </a:ext>
                </a:extLst>
              </a:tr>
            </a:tbl>
          </a:graphicData>
        </a:graphic>
      </p:graphicFrame>
      <p:pic>
        <p:nvPicPr>
          <p:cNvPr id="13" name="Audio 12">
            <a:hlinkClick r:id="" action="ppaction://media"/>
            <a:extLst>
              <a:ext uri="{FF2B5EF4-FFF2-40B4-BE49-F238E27FC236}">
                <a16:creationId xmlns:a16="http://schemas.microsoft.com/office/drawing/2014/main" id="{A63F05FB-7654-4CF1-B7B8-D06BCD4A3DC4}"/>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82000" y="6096000"/>
            <a:ext cx="609600" cy="609600"/>
          </a:xfrm>
          <a:prstGeom prst="rect">
            <a:avLst/>
          </a:prstGeom>
        </p:spPr>
      </p:pic>
      <p:sp>
        <p:nvSpPr>
          <p:cNvPr id="14" name="Rectangle 13">
            <a:extLst>
              <a:ext uri="{FF2B5EF4-FFF2-40B4-BE49-F238E27FC236}">
                <a16:creationId xmlns:a16="http://schemas.microsoft.com/office/drawing/2014/main" id="{9BA2C947-7E06-46D8-AFDD-7406108F68FA}"/>
              </a:ext>
            </a:extLst>
          </p:cNvPr>
          <p:cNvSpPr/>
          <p:nvPr/>
        </p:nvSpPr>
        <p:spPr>
          <a:xfrm>
            <a:off x="7539789" y="6356350"/>
            <a:ext cx="1604211" cy="50165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785742109"/>
      </p:ext>
    </p:extLst>
  </p:cSld>
  <p:clrMapOvr>
    <a:masterClrMapping/>
  </p:clrMapOvr>
  <mc:AlternateContent xmlns:mc="http://schemas.openxmlformats.org/markup-compatibility/2006" xmlns:p14="http://schemas.microsoft.com/office/powerpoint/2010/main">
    <mc:Choice Requires="p14">
      <p:transition spd="slow" p14:dur="2000" advTm="42956"/>
    </mc:Choice>
    <mc:Fallback xmlns="">
      <p:transition spd="slow" advTm="4295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5" fill="hold" display="0">
                  <p:stCondLst>
                    <p:cond delay="indefinite"/>
                  </p:stCondLst>
                  <p:endCondLst>
                    <p:cond evt="onStopAudio" delay="0">
                      <p:tgtEl>
                        <p:sldTgt/>
                      </p:tgtEl>
                    </p:cond>
                  </p:endCondLst>
                </p:cTn>
                <p:tgtEl>
                  <p:spTgt spid="13"/>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04588"/>
            <a:ext cx="8229600" cy="790441"/>
          </a:xfrm>
        </p:spPr>
        <p:txBody>
          <a:bodyPr>
            <a:normAutofit/>
          </a:bodyPr>
          <a:lstStyle/>
          <a:p>
            <a:r>
              <a:rPr lang="en-US" dirty="0"/>
              <a:t>LEED O+M v4.1 Site Management</a:t>
            </a:r>
          </a:p>
        </p:txBody>
      </p:sp>
      <p:sp>
        <p:nvSpPr>
          <p:cNvPr id="2" name="Content Placeholder 1">
            <a:extLst>
              <a:ext uri="{FF2B5EF4-FFF2-40B4-BE49-F238E27FC236}">
                <a16:creationId xmlns:a16="http://schemas.microsoft.com/office/drawing/2014/main" id="{9DE31582-CFE0-4ED4-98FA-DFC1183BDF76}"/>
              </a:ext>
            </a:extLst>
          </p:cNvPr>
          <p:cNvSpPr>
            <a:spLocks noGrp="1"/>
          </p:cNvSpPr>
          <p:nvPr>
            <p:ph idx="1"/>
          </p:nvPr>
        </p:nvSpPr>
        <p:spPr>
          <a:xfrm>
            <a:off x="457200" y="1417638"/>
            <a:ext cx="8229600" cy="4938712"/>
          </a:xfrm>
        </p:spPr>
        <p:txBody>
          <a:bodyPr anchor="t">
            <a:normAutofit/>
          </a:bodyPr>
          <a:lstStyle/>
          <a:p>
            <a:r>
              <a:rPr lang="en-US" dirty="0"/>
              <a:t>Intent: To provide environmentally sensitive site management practices that protect and enhance habitat, reduce pollutants and waste, protect soils and hydrology and reduce site domestic water use. </a:t>
            </a:r>
          </a:p>
          <a:p>
            <a:r>
              <a:rPr lang="en-US" dirty="0"/>
              <a:t>Requirements</a:t>
            </a:r>
          </a:p>
          <a:p>
            <a:pPr lvl="1"/>
            <a:r>
              <a:rPr lang="en-US" dirty="0"/>
              <a:t>Conduct a site assessment to identify and document natural areas providing habitat</a:t>
            </a:r>
          </a:p>
          <a:p>
            <a:pPr lvl="1"/>
            <a:r>
              <a:rPr lang="en-US" dirty="0"/>
              <a:t>Have in place a site management plan that demonstrates how best practices are met</a:t>
            </a:r>
          </a:p>
          <a:p>
            <a:endParaRPr lang="en-US" dirty="0"/>
          </a:p>
          <a:p>
            <a:endParaRPr lang="en-US" dirty="0"/>
          </a:p>
        </p:txBody>
      </p:sp>
      <p:graphicFrame>
        <p:nvGraphicFramePr>
          <p:cNvPr id="5" name="Table 7">
            <a:extLst>
              <a:ext uri="{FF2B5EF4-FFF2-40B4-BE49-F238E27FC236}">
                <a16:creationId xmlns:a16="http://schemas.microsoft.com/office/drawing/2014/main" id="{4BA376A8-5B4F-47C5-9C41-445D9C1FCE36}"/>
              </a:ext>
            </a:extLst>
          </p:cNvPr>
          <p:cNvGraphicFramePr>
            <a:graphicFrameLocks noGrp="1"/>
          </p:cNvGraphicFramePr>
          <p:nvPr>
            <p:extLst>
              <p:ext uri="{D42A27DB-BD31-4B8C-83A1-F6EECF244321}">
                <p14:modId xmlns:p14="http://schemas.microsoft.com/office/powerpoint/2010/main" val="606268337"/>
              </p:ext>
            </p:extLst>
          </p:nvPr>
        </p:nvGraphicFramePr>
        <p:xfrm>
          <a:off x="813336" y="4484570"/>
          <a:ext cx="7589520" cy="1691640"/>
        </p:xfrm>
        <a:graphic>
          <a:graphicData uri="http://schemas.openxmlformats.org/drawingml/2006/table">
            <a:tbl>
              <a:tblPr firstRow="1" bandRow="1">
                <a:tableStyleId>{2D5ABB26-0587-4C30-8999-92F81FD0307C}</a:tableStyleId>
              </a:tblPr>
              <a:tblGrid>
                <a:gridCol w="3017520">
                  <a:extLst>
                    <a:ext uri="{9D8B030D-6E8A-4147-A177-3AD203B41FA5}">
                      <a16:colId xmlns:a16="http://schemas.microsoft.com/office/drawing/2014/main" val="269489620"/>
                    </a:ext>
                  </a:extLst>
                </a:gridCol>
                <a:gridCol w="2286000">
                  <a:extLst>
                    <a:ext uri="{9D8B030D-6E8A-4147-A177-3AD203B41FA5}">
                      <a16:colId xmlns:a16="http://schemas.microsoft.com/office/drawing/2014/main" val="670678351"/>
                    </a:ext>
                  </a:extLst>
                </a:gridCol>
                <a:gridCol w="2286000">
                  <a:extLst>
                    <a:ext uri="{9D8B030D-6E8A-4147-A177-3AD203B41FA5}">
                      <a16:colId xmlns:a16="http://schemas.microsoft.com/office/drawing/2014/main" val="1384198411"/>
                    </a:ext>
                  </a:extLst>
                </a:gridCol>
              </a:tblGrid>
              <a:tr h="370840">
                <a:tc>
                  <a:txBody>
                    <a:bodyPr/>
                    <a:lstStyle/>
                    <a:p>
                      <a:r>
                        <a:rPr lang="en-US" sz="1600" dirty="0">
                          <a:solidFill>
                            <a:srgbClr val="344575"/>
                          </a:solidFill>
                        </a:rPr>
                        <a:t>Invasive plant species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solidFill>
                            <a:srgbClr val="344575"/>
                          </a:solidFill>
                        </a:rPr>
                        <a:t>Snow/ice chemicals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solidFill>
                            <a:srgbClr val="344575"/>
                          </a:solidFill>
                        </a:rPr>
                        <a:t>Erosion prevention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66894039"/>
                  </a:ext>
                </a:extLst>
              </a:tr>
              <a:tr h="370840">
                <a:tc>
                  <a:txBody>
                    <a:bodyPr/>
                    <a:lstStyle/>
                    <a:p>
                      <a:r>
                        <a:rPr lang="en-US" sz="1600" dirty="0">
                          <a:solidFill>
                            <a:srgbClr val="344575"/>
                          </a:solidFill>
                        </a:rPr>
                        <a:t>Noise/air pollution from gas-power equipment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solidFill>
                            <a:srgbClr val="344575"/>
                          </a:solidFill>
                        </a:rPr>
                        <a:t>Compost plant waste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solidFill>
                            <a:srgbClr val="344575"/>
                          </a:solidFill>
                        </a:rPr>
                        <a:t>Reduce fertilizer use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52404318"/>
                  </a:ext>
                </a:extLst>
              </a:tr>
              <a:tr h="370840">
                <a:tc>
                  <a:txBody>
                    <a:bodyPr/>
                    <a:lstStyle/>
                    <a:p>
                      <a:r>
                        <a:rPr lang="en-US" sz="1600" dirty="0">
                          <a:solidFill>
                            <a:srgbClr val="344575"/>
                          </a:solidFill>
                        </a:rPr>
                        <a:t>Integrated Pest Management Plan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solidFill>
                            <a:srgbClr val="344575"/>
                          </a:solidFill>
                        </a:rPr>
                        <a:t>Organic mulch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solidFill>
                            <a:srgbClr val="344575"/>
                          </a:solidFill>
                        </a:rPr>
                        <a:t>Controlled irrigation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5499430"/>
                  </a:ext>
                </a:extLst>
              </a:tr>
              <a:tr h="370840">
                <a:tc>
                  <a:txBody>
                    <a:bodyPr/>
                    <a:lstStyle/>
                    <a:p>
                      <a:r>
                        <a:rPr lang="en-US" sz="1600" dirty="0">
                          <a:solidFill>
                            <a:srgbClr val="344575"/>
                          </a:solidFill>
                        </a:rPr>
                        <a:t>Materials and equipment storage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600" dirty="0">
                        <a:solidFill>
                          <a:srgbClr val="344575"/>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600" dirty="0">
                        <a:solidFill>
                          <a:srgbClr val="344575"/>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9386421"/>
                  </a:ext>
                </a:extLst>
              </a:tr>
            </a:tbl>
          </a:graphicData>
        </a:graphic>
      </p:graphicFrame>
      <p:pic>
        <p:nvPicPr>
          <p:cNvPr id="11" name="Audio 10">
            <a:hlinkClick r:id="" action="ppaction://media"/>
            <a:extLst>
              <a:ext uri="{FF2B5EF4-FFF2-40B4-BE49-F238E27FC236}">
                <a16:creationId xmlns:a16="http://schemas.microsoft.com/office/drawing/2014/main" id="{0508B905-BCA4-4DB4-AC20-1A1BBE6CC141}"/>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82000" y="6096000"/>
            <a:ext cx="609600" cy="609600"/>
          </a:xfrm>
          <a:prstGeom prst="rect">
            <a:avLst/>
          </a:prstGeom>
        </p:spPr>
      </p:pic>
      <p:sp>
        <p:nvSpPr>
          <p:cNvPr id="13" name="Rectangle 12">
            <a:extLst>
              <a:ext uri="{FF2B5EF4-FFF2-40B4-BE49-F238E27FC236}">
                <a16:creationId xmlns:a16="http://schemas.microsoft.com/office/drawing/2014/main" id="{C02B01D3-7649-4B3B-B8FF-D097791C88A4}"/>
              </a:ext>
            </a:extLst>
          </p:cNvPr>
          <p:cNvSpPr/>
          <p:nvPr/>
        </p:nvSpPr>
        <p:spPr>
          <a:xfrm>
            <a:off x="7539789" y="6356350"/>
            <a:ext cx="1604211" cy="50165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362803406"/>
      </p:ext>
    </p:extLst>
  </p:cSld>
  <p:clrMapOvr>
    <a:masterClrMapping/>
  </p:clrMapOvr>
  <mc:AlternateContent xmlns:mc="http://schemas.openxmlformats.org/markup-compatibility/2006" xmlns:p14="http://schemas.microsoft.com/office/powerpoint/2010/main">
    <mc:Choice Requires="p14">
      <p:transition spd="slow" p14:dur="2000" advTm="104974"/>
    </mc:Choice>
    <mc:Fallback xmlns="">
      <p:transition spd="slow" advTm="104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7" fill="hold" display="0">
                  <p:stCondLst>
                    <p:cond delay="indefinite"/>
                  </p:stCondLst>
                  <p:endCondLst>
                    <p:cond evt="onStopAudio" delay="0">
                      <p:tgtEl>
                        <p:sldTgt/>
                      </p:tgtEl>
                    </p:cond>
                  </p:endCondLst>
                </p:cTn>
                <p:tgtEl>
                  <p:spTgt spid="11"/>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04588"/>
            <a:ext cx="8229600" cy="790441"/>
          </a:xfrm>
        </p:spPr>
        <p:txBody>
          <a:bodyPr/>
          <a:lstStyle/>
          <a:p>
            <a:r>
              <a:rPr lang="en-US" dirty="0"/>
              <a:t>Module Objectives</a:t>
            </a:r>
          </a:p>
        </p:txBody>
      </p:sp>
      <p:sp>
        <p:nvSpPr>
          <p:cNvPr id="2" name="Content Placeholder 1"/>
          <p:cNvSpPr>
            <a:spLocks noGrp="1"/>
          </p:cNvSpPr>
          <p:nvPr>
            <p:ph idx="1"/>
          </p:nvPr>
        </p:nvSpPr>
        <p:spPr>
          <a:xfrm>
            <a:off x="457200" y="1417638"/>
            <a:ext cx="8229600" cy="4938712"/>
          </a:xfrm>
        </p:spPr>
        <p:txBody>
          <a:bodyPr>
            <a:noAutofit/>
          </a:bodyPr>
          <a:lstStyle/>
          <a:p>
            <a:pPr lvl="0"/>
            <a:r>
              <a:rPr lang="en-US" dirty="0"/>
              <a:t>Explain the goals of LEED O+M v4.1</a:t>
            </a:r>
          </a:p>
          <a:p>
            <a:pPr lvl="0"/>
            <a:r>
              <a:rPr lang="en-US" dirty="0"/>
              <a:t>Explain the Arc Platform and how it is used in LEED O+M v4.1</a:t>
            </a:r>
          </a:p>
          <a:p>
            <a:pPr lvl="0"/>
            <a:r>
              <a:rPr lang="en-US" dirty="0"/>
              <a:t>Explain prerequisites and credits no longer in the LEED O+M v4.1 rating system</a:t>
            </a:r>
          </a:p>
          <a:p>
            <a:pPr lvl="0"/>
            <a:r>
              <a:rPr lang="en-US" dirty="0"/>
              <a:t>Explain the primary differences between LEED O+M v4.0 and v4.1</a:t>
            </a:r>
          </a:p>
          <a:p>
            <a:pPr lvl="0"/>
            <a:r>
              <a:rPr lang="en-US" dirty="0"/>
              <a:t>Explain how to use LEED Online to substitute LEED O+M v4.1 credits in LEED O+M v4.0 projects</a:t>
            </a:r>
          </a:p>
          <a:p>
            <a:pPr lvl="0"/>
            <a:r>
              <a:rPr lang="en-US" dirty="0"/>
              <a:t>Explain how to use LEED Online to certify your O+M project</a:t>
            </a:r>
          </a:p>
          <a:p>
            <a:pPr lvl="0"/>
            <a:r>
              <a:rPr lang="en-US" dirty="0"/>
              <a:t>Explain how to use Arc platform to certify your O+M project</a:t>
            </a:r>
          </a:p>
        </p:txBody>
      </p:sp>
      <p:pic>
        <p:nvPicPr>
          <p:cNvPr id="17" name="Audio 16">
            <a:hlinkClick r:id="" action="ppaction://media"/>
            <a:extLst>
              <a:ext uri="{FF2B5EF4-FFF2-40B4-BE49-F238E27FC236}">
                <a16:creationId xmlns:a16="http://schemas.microsoft.com/office/drawing/2014/main" id="{C387A501-3345-46A5-8BC3-E1E43851693E}"/>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82000" y="6096000"/>
            <a:ext cx="609600" cy="609600"/>
          </a:xfrm>
          <a:prstGeom prst="rect">
            <a:avLst/>
          </a:prstGeom>
        </p:spPr>
      </p:pic>
      <p:sp>
        <p:nvSpPr>
          <p:cNvPr id="18" name="Rectangle 17">
            <a:extLst>
              <a:ext uri="{FF2B5EF4-FFF2-40B4-BE49-F238E27FC236}">
                <a16:creationId xmlns:a16="http://schemas.microsoft.com/office/drawing/2014/main" id="{10D07E98-22F4-47D8-B29F-1BE5B299AD4B}"/>
              </a:ext>
            </a:extLst>
          </p:cNvPr>
          <p:cNvSpPr/>
          <p:nvPr/>
        </p:nvSpPr>
        <p:spPr>
          <a:xfrm>
            <a:off x="7539789" y="6356350"/>
            <a:ext cx="1604211" cy="50165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367131962"/>
      </p:ext>
    </p:extLst>
  </p:cSld>
  <p:clrMapOvr>
    <a:masterClrMapping/>
  </p:clrMapOvr>
  <mc:AlternateContent xmlns:mc="http://schemas.openxmlformats.org/markup-compatibility/2006" xmlns:p14="http://schemas.microsoft.com/office/powerpoint/2010/main">
    <mc:Choice Requires="p14">
      <p:transition spd="slow" p14:dur="2000" advTm="69822"/>
    </mc:Choice>
    <mc:Fallback xmlns="">
      <p:transition spd="slow" advTm="6982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 calcmode="lin" valueType="num">
                                      <p:cBhvr additive="base">
                                        <p:cTn id="11"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 calcmode="lin" valueType="num">
                                      <p:cBhvr additive="base">
                                        <p:cTn id="1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anim calcmode="lin" valueType="num">
                                      <p:cBhvr additive="base">
                                        <p:cTn id="2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2">
                                            <p:txEl>
                                              <p:pRg st="3" end="3"/>
                                            </p:txEl>
                                          </p:spTgt>
                                        </p:tgtEl>
                                        <p:attrNameLst>
                                          <p:attrName>style.visibility</p:attrName>
                                        </p:attrNameLst>
                                      </p:cBhvr>
                                      <p:to>
                                        <p:strVal val="visible"/>
                                      </p:to>
                                    </p:set>
                                    <p:anim calcmode="lin" valueType="num">
                                      <p:cBhvr additive="base">
                                        <p:cTn id="2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 calcmode="lin" valueType="num">
                                      <p:cBhvr additive="base">
                                        <p:cTn id="3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2">
                                            <p:txEl>
                                              <p:pRg st="5" end="5"/>
                                            </p:txEl>
                                          </p:spTgt>
                                        </p:tgtEl>
                                        <p:attrNameLst>
                                          <p:attrName>style.visibility</p:attrName>
                                        </p:attrNameLst>
                                      </p:cBhvr>
                                      <p:to>
                                        <p:strVal val="visible"/>
                                      </p:to>
                                    </p:set>
                                    <p:anim calcmode="lin" valueType="num">
                                      <p:cBhvr additive="base">
                                        <p:cTn id="41"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2">
                                            <p:txEl>
                                              <p:pRg st="6" end="6"/>
                                            </p:txEl>
                                          </p:spTgt>
                                        </p:tgtEl>
                                        <p:attrNameLst>
                                          <p:attrName>style.visibility</p:attrName>
                                        </p:attrNameLst>
                                      </p:cBhvr>
                                      <p:to>
                                        <p:strVal val="visible"/>
                                      </p:to>
                                    </p:set>
                                    <p:anim calcmode="lin" valueType="num">
                                      <p:cBhvr additive="base">
                                        <p:cTn id="47"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9" fill="hold" display="0">
                  <p:stCondLst>
                    <p:cond delay="indefinite"/>
                  </p:stCondLst>
                  <p:endCondLst>
                    <p:cond evt="onStopAudio" delay="0">
                      <p:tgtEl>
                        <p:sldTgt/>
                      </p:tgtEl>
                    </p:cond>
                  </p:endCondLst>
                </p:cTn>
                <p:tgtEl>
                  <p:spTgt spid="17"/>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04588"/>
            <a:ext cx="8229600" cy="790441"/>
          </a:xfrm>
        </p:spPr>
        <p:txBody>
          <a:bodyPr>
            <a:normAutofit/>
          </a:bodyPr>
          <a:lstStyle/>
          <a:p>
            <a:r>
              <a:rPr lang="en-US" dirty="0"/>
              <a:t>LEED O+M v4.1 Grid Harmonization</a:t>
            </a:r>
          </a:p>
        </p:txBody>
      </p:sp>
      <p:sp>
        <p:nvSpPr>
          <p:cNvPr id="2" name="Content Placeholder 1">
            <a:extLst>
              <a:ext uri="{FF2B5EF4-FFF2-40B4-BE49-F238E27FC236}">
                <a16:creationId xmlns:a16="http://schemas.microsoft.com/office/drawing/2014/main" id="{9DE31582-CFE0-4ED4-98FA-DFC1183BDF76}"/>
              </a:ext>
            </a:extLst>
          </p:cNvPr>
          <p:cNvSpPr>
            <a:spLocks noGrp="1"/>
          </p:cNvSpPr>
          <p:nvPr>
            <p:ph idx="1"/>
          </p:nvPr>
        </p:nvSpPr>
        <p:spPr>
          <a:xfrm>
            <a:off x="457200" y="1417638"/>
            <a:ext cx="7756358" cy="5440362"/>
          </a:xfrm>
        </p:spPr>
        <p:txBody>
          <a:bodyPr anchor="t">
            <a:normAutofit/>
          </a:bodyPr>
          <a:lstStyle/>
          <a:p>
            <a:r>
              <a:rPr lang="en-US" dirty="0"/>
              <a:t>Renamed from Demand Response credit</a:t>
            </a:r>
          </a:p>
          <a:p>
            <a:r>
              <a:rPr lang="en-US" dirty="0"/>
              <a:t>1 point</a:t>
            </a:r>
          </a:p>
          <a:p>
            <a:r>
              <a:rPr lang="en-US" dirty="0"/>
              <a:t>New case</a:t>
            </a:r>
          </a:p>
          <a:p>
            <a:pPr lvl="1"/>
            <a:r>
              <a:rPr lang="en-US" dirty="0">
                <a:effectLst/>
                <a:ea typeface="Times New Roman" panose="02020603050405020304" pitchFamily="18" charset="0"/>
                <a:cs typeface="Times New Roman" panose="02020603050405020304" pitchFamily="18" charset="0"/>
              </a:rPr>
              <a:t>Case 3: Load Flexibility and Management Strategies (1 point)</a:t>
            </a:r>
          </a:p>
          <a:p>
            <a:pPr marL="800100" lvl="2">
              <a:lnSpc>
                <a:spcPct val="107000"/>
              </a:lnSpc>
              <a:spcAft>
                <a:spcPts val="800"/>
              </a:spcAft>
            </a:pPr>
            <a:r>
              <a:rPr lang="en-US" dirty="0">
                <a:effectLst/>
                <a:ea typeface="Calibri" panose="020F0502020204030204" pitchFamily="34" charset="0"/>
                <a:cs typeface="Times New Roman" panose="02020603050405020304" pitchFamily="18" charset="0"/>
              </a:rPr>
              <a:t>Strategies: </a:t>
            </a:r>
          </a:p>
          <a:p>
            <a:pPr lvl="2" indent="-342900">
              <a:lnSpc>
                <a:spcPct val="107000"/>
              </a:lnSpc>
              <a:spcAft>
                <a:spcPts val="800"/>
              </a:spcAft>
              <a:buSzPts val="1000"/>
              <a:buFont typeface="Symbol" panose="05050102010706020507" pitchFamily="18" charset="2"/>
              <a:buChar char=""/>
              <a:tabLst>
                <a:tab pos="457200" algn="l"/>
              </a:tabLst>
            </a:pPr>
            <a:r>
              <a:rPr lang="en-US" dirty="0">
                <a:effectLst/>
                <a:ea typeface="Calibri" panose="020F0502020204030204" pitchFamily="34" charset="0"/>
                <a:cs typeface="Times New Roman" panose="02020603050405020304" pitchFamily="18" charset="0"/>
              </a:rPr>
              <a:t>Peak Load Optimization: reduce on-peak load by at least 10% (1 point)</a:t>
            </a:r>
          </a:p>
          <a:p>
            <a:pPr lvl="2" indent="-342900">
              <a:lnSpc>
                <a:spcPct val="107000"/>
              </a:lnSpc>
              <a:spcAft>
                <a:spcPts val="800"/>
              </a:spcAft>
              <a:buSzPts val="1000"/>
              <a:buFont typeface="Symbol" panose="05050102010706020507" pitchFamily="18" charset="2"/>
              <a:buChar char=""/>
              <a:tabLst>
                <a:tab pos="457200" algn="l"/>
              </a:tabLst>
            </a:pPr>
            <a:r>
              <a:rPr lang="en-US" dirty="0">
                <a:effectLst/>
                <a:ea typeface="Calibri" panose="020F0502020204030204" pitchFamily="34" charset="0"/>
                <a:cs typeface="Times New Roman" panose="02020603050405020304" pitchFamily="18" charset="0"/>
              </a:rPr>
              <a:t>Flexible Operating Scenarios: move at least 10% of peak load by a time period of 2 hours (1 point)</a:t>
            </a:r>
          </a:p>
          <a:p>
            <a:pPr lvl="2" indent="-342900">
              <a:lnSpc>
                <a:spcPct val="107000"/>
              </a:lnSpc>
              <a:spcAft>
                <a:spcPts val="800"/>
              </a:spcAft>
              <a:buSzPts val="1000"/>
              <a:buFont typeface="Symbol" panose="05050102010706020507" pitchFamily="18" charset="2"/>
              <a:buChar char=""/>
              <a:tabLst>
                <a:tab pos="457200" algn="l"/>
              </a:tabLst>
            </a:pPr>
            <a:r>
              <a:rPr lang="en-US" dirty="0">
                <a:effectLst/>
                <a:ea typeface="Calibri" panose="020F0502020204030204" pitchFamily="34" charset="0"/>
                <a:cs typeface="Times New Roman" panose="02020603050405020304" pitchFamily="18" charset="0"/>
              </a:rPr>
              <a:t>On-site thermal and/or electricity storage: reduce on-peak load by at least 10% (1 point)</a:t>
            </a:r>
          </a:p>
          <a:p>
            <a:pPr lvl="2" indent="-342900">
              <a:lnSpc>
                <a:spcPct val="107000"/>
              </a:lnSpc>
              <a:spcAft>
                <a:spcPts val="800"/>
              </a:spcAft>
              <a:buSzPts val="1000"/>
              <a:buFont typeface="Symbol" panose="05050102010706020507" pitchFamily="18" charset="2"/>
              <a:buChar char=""/>
              <a:tabLst>
                <a:tab pos="457200" algn="l"/>
              </a:tabLst>
            </a:pPr>
            <a:r>
              <a:rPr lang="en-US" dirty="0">
                <a:effectLst/>
                <a:ea typeface="Calibri" panose="020F0502020204030204" pitchFamily="34" charset="0"/>
                <a:cs typeface="Times New Roman" panose="02020603050405020304" pitchFamily="18" charset="0"/>
              </a:rPr>
              <a:t>Grid resilience technologies: project served by utilities with resilience programs in place automatically achieve this credit (1 point)</a:t>
            </a:r>
            <a:endParaRPr lang="en-US" dirty="0"/>
          </a:p>
          <a:p>
            <a:endParaRPr lang="en-US" dirty="0"/>
          </a:p>
          <a:p>
            <a:endParaRPr lang="en-US" dirty="0"/>
          </a:p>
        </p:txBody>
      </p:sp>
      <p:pic>
        <p:nvPicPr>
          <p:cNvPr id="6" name="Audio 5">
            <a:hlinkClick r:id="" action="ppaction://media"/>
            <a:extLst>
              <a:ext uri="{FF2B5EF4-FFF2-40B4-BE49-F238E27FC236}">
                <a16:creationId xmlns:a16="http://schemas.microsoft.com/office/drawing/2014/main" id="{26D4B00D-0C8A-4ECA-99A7-F970D640598D}"/>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82000" y="6096000"/>
            <a:ext cx="609600" cy="609600"/>
          </a:xfrm>
          <a:prstGeom prst="rect">
            <a:avLst/>
          </a:prstGeom>
        </p:spPr>
      </p:pic>
      <p:sp>
        <p:nvSpPr>
          <p:cNvPr id="8" name="Rectangle 7">
            <a:extLst>
              <a:ext uri="{FF2B5EF4-FFF2-40B4-BE49-F238E27FC236}">
                <a16:creationId xmlns:a16="http://schemas.microsoft.com/office/drawing/2014/main" id="{6E8A1D10-7E9C-43C3-AABF-C67C69E02888}"/>
              </a:ext>
            </a:extLst>
          </p:cNvPr>
          <p:cNvSpPr/>
          <p:nvPr/>
        </p:nvSpPr>
        <p:spPr>
          <a:xfrm>
            <a:off x="7539789" y="6356350"/>
            <a:ext cx="1604211" cy="50165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344934712"/>
      </p:ext>
    </p:extLst>
  </p:cSld>
  <p:clrMapOvr>
    <a:masterClrMapping/>
  </p:clrMapOvr>
  <mc:AlternateContent xmlns:mc="http://schemas.openxmlformats.org/markup-compatibility/2006" xmlns:p14="http://schemas.microsoft.com/office/powerpoint/2010/main">
    <mc:Choice Requires="p14">
      <p:transition spd="slow" p14:dur="2000" advTm="68939"/>
    </mc:Choice>
    <mc:Fallback xmlns="">
      <p:transition spd="slow" advTm="68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3" fill="hold" display="0">
                  <p:stCondLst>
                    <p:cond delay="indefinite"/>
                  </p:stCondLst>
                  <p:endCondLst>
                    <p:cond evt="onStopAudio" delay="0">
                      <p:tgtEl>
                        <p:sldTgt/>
                      </p:tgtEl>
                    </p:cond>
                  </p:endCondLst>
                </p:cTn>
                <p:tgtEl>
                  <p:spTgt spid="6"/>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04588"/>
            <a:ext cx="8229600" cy="790441"/>
          </a:xfrm>
        </p:spPr>
        <p:txBody>
          <a:bodyPr>
            <a:normAutofit/>
          </a:bodyPr>
          <a:lstStyle/>
          <a:p>
            <a:r>
              <a:rPr lang="en-US" dirty="0"/>
              <a:t>LEED O+M v4.1 Purchasing</a:t>
            </a:r>
          </a:p>
        </p:txBody>
      </p:sp>
      <p:sp>
        <p:nvSpPr>
          <p:cNvPr id="2" name="Content Placeholder 1">
            <a:extLst>
              <a:ext uri="{FF2B5EF4-FFF2-40B4-BE49-F238E27FC236}">
                <a16:creationId xmlns:a16="http://schemas.microsoft.com/office/drawing/2014/main" id="{9DE31582-CFE0-4ED4-98FA-DFC1183BDF76}"/>
              </a:ext>
            </a:extLst>
          </p:cNvPr>
          <p:cNvSpPr>
            <a:spLocks noGrp="1"/>
          </p:cNvSpPr>
          <p:nvPr>
            <p:ph idx="1"/>
          </p:nvPr>
        </p:nvSpPr>
        <p:spPr>
          <a:xfrm>
            <a:off x="457200" y="1417638"/>
            <a:ext cx="8229600" cy="4938712"/>
          </a:xfrm>
        </p:spPr>
        <p:txBody>
          <a:bodyPr anchor="t">
            <a:normAutofit/>
          </a:bodyPr>
          <a:lstStyle/>
          <a:p>
            <a:r>
              <a:rPr lang="en-US" dirty="0"/>
              <a:t>Option 1. Ongoing Consumables </a:t>
            </a:r>
          </a:p>
          <a:p>
            <a:pPr lvl="1"/>
            <a:r>
              <a:rPr lang="en-US" dirty="0"/>
              <a:t>For at least one month, track all ongoing consumable purchases</a:t>
            </a:r>
          </a:p>
          <a:p>
            <a:r>
              <a:rPr lang="en-US" dirty="0"/>
              <a:t>Option 2. Building Materials</a:t>
            </a:r>
          </a:p>
          <a:p>
            <a:pPr lvl="1"/>
            <a:r>
              <a:rPr lang="en-US" dirty="0"/>
              <a:t>For at least one month, track all building material purchases (including furniture) used and/or installed as part of space reconfigurations, additions/alterations, or renovations</a:t>
            </a:r>
          </a:p>
          <a:p>
            <a:r>
              <a:rPr lang="en-US" dirty="0"/>
              <a:t>Option 3. Electronic Equipment</a:t>
            </a:r>
          </a:p>
          <a:p>
            <a:pPr lvl="1"/>
            <a:r>
              <a:rPr lang="en-US" dirty="0"/>
              <a:t>For at least one month, track all electronic equipment purchases</a:t>
            </a:r>
          </a:p>
          <a:p>
            <a:r>
              <a:rPr lang="en-US" dirty="0"/>
              <a:t>Option 4. Food and Beverage </a:t>
            </a:r>
          </a:p>
          <a:p>
            <a:pPr lvl="1"/>
            <a:r>
              <a:rPr lang="en-US" dirty="0"/>
              <a:t>For at least one month, track all food and beverages</a:t>
            </a:r>
          </a:p>
          <a:p>
            <a:r>
              <a:rPr lang="en-US" dirty="0"/>
              <a:t>For all options, purchase at least 50%, by cost, according to option-specific criteria</a:t>
            </a:r>
          </a:p>
        </p:txBody>
      </p:sp>
      <p:sp>
        <p:nvSpPr>
          <p:cNvPr id="12" name="Rectangle 11">
            <a:extLst>
              <a:ext uri="{FF2B5EF4-FFF2-40B4-BE49-F238E27FC236}">
                <a16:creationId xmlns:a16="http://schemas.microsoft.com/office/drawing/2014/main" id="{8720F6F4-4ABC-47CA-B746-7948807E5075}"/>
              </a:ext>
            </a:extLst>
          </p:cNvPr>
          <p:cNvSpPr/>
          <p:nvPr/>
        </p:nvSpPr>
        <p:spPr>
          <a:xfrm>
            <a:off x="7539789" y="6356350"/>
            <a:ext cx="1604211" cy="50165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3" name="Audio 12">
            <a:hlinkClick r:id="" action="ppaction://media"/>
            <a:extLst>
              <a:ext uri="{FF2B5EF4-FFF2-40B4-BE49-F238E27FC236}">
                <a16:creationId xmlns:a16="http://schemas.microsoft.com/office/drawing/2014/main" id="{81C9EDB6-1936-4585-BC2F-50137A7CAA3F}"/>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val="1972568757"/>
      </p:ext>
    </p:extLst>
  </p:cSld>
  <p:clrMapOvr>
    <a:masterClrMapping/>
  </p:clrMapOvr>
  <mc:AlternateContent xmlns:mc="http://schemas.openxmlformats.org/markup-compatibility/2006" xmlns:p14="http://schemas.microsoft.com/office/powerpoint/2010/main">
    <mc:Choice Requires="p14">
      <p:transition spd="slow" p14:dur="2000" advTm="67291"/>
    </mc:Choice>
    <mc:Fallback xmlns="">
      <p:transition spd="slow" advTm="6729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3" fill="hold" display="0">
                  <p:stCondLst>
                    <p:cond delay="indefinite"/>
                  </p:stCondLst>
                  <p:endCondLst>
                    <p:cond evt="onStopAudio" delay="0">
                      <p:tgtEl>
                        <p:sldTgt/>
                      </p:tgtEl>
                    </p:cond>
                  </p:endCondLst>
                </p:cTn>
                <p:tgtEl>
                  <p:spTgt spid="13"/>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04588"/>
            <a:ext cx="8229600" cy="790441"/>
          </a:xfrm>
        </p:spPr>
        <p:txBody>
          <a:bodyPr>
            <a:normAutofit/>
          </a:bodyPr>
          <a:lstStyle/>
          <a:p>
            <a:r>
              <a:rPr lang="en-US" dirty="0"/>
              <a:t>LEED O+M v4.1 Green Cleaning</a:t>
            </a:r>
          </a:p>
        </p:txBody>
      </p:sp>
      <p:sp>
        <p:nvSpPr>
          <p:cNvPr id="2" name="Content Placeholder 1">
            <a:extLst>
              <a:ext uri="{FF2B5EF4-FFF2-40B4-BE49-F238E27FC236}">
                <a16:creationId xmlns:a16="http://schemas.microsoft.com/office/drawing/2014/main" id="{9DE31582-CFE0-4ED4-98FA-DFC1183BDF76}"/>
              </a:ext>
            </a:extLst>
          </p:cNvPr>
          <p:cNvSpPr>
            <a:spLocks noGrp="1"/>
          </p:cNvSpPr>
          <p:nvPr>
            <p:ph idx="1"/>
          </p:nvPr>
        </p:nvSpPr>
        <p:spPr>
          <a:xfrm>
            <a:off x="457200" y="1417638"/>
            <a:ext cx="8229600" cy="4938712"/>
          </a:xfrm>
        </p:spPr>
        <p:txBody>
          <a:bodyPr anchor="t">
            <a:normAutofit/>
          </a:bodyPr>
          <a:lstStyle/>
          <a:p>
            <a:r>
              <a:rPr lang="en-US" dirty="0"/>
              <a:t>Replaces </a:t>
            </a:r>
          </a:p>
          <a:p>
            <a:pPr lvl="1"/>
            <a:r>
              <a:rPr lang="en-US" dirty="0"/>
              <a:t>Green Cleaning – Custodial Effectiveness Assessment</a:t>
            </a:r>
          </a:p>
          <a:p>
            <a:pPr lvl="1"/>
            <a:r>
              <a:rPr lang="en-US" dirty="0"/>
              <a:t>Green Cleaning – Products and Materials</a:t>
            </a:r>
          </a:p>
          <a:p>
            <a:pPr lvl="1"/>
            <a:r>
              <a:rPr lang="en-US" dirty="0"/>
              <a:t>Green Cleaning – Equipment</a:t>
            </a:r>
          </a:p>
          <a:p>
            <a:r>
              <a:rPr lang="en-US" dirty="0"/>
              <a:t>Maximum 1 point</a:t>
            </a:r>
          </a:p>
          <a:p>
            <a:r>
              <a:rPr lang="en-US" dirty="0"/>
              <a:t>Requirements</a:t>
            </a:r>
          </a:p>
          <a:p>
            <a:pPr lvl="1"/>
            <a:r>
              <a:rPr lang="en-US" dirty="0"/>
              <a:t>Option 1. Custodial Effectiveness Assessment OR </a:t>
            </a:r>
          </a:p>
          <a:p>
            <a:pPr lvl="1"/>
            <a:r>
              <a:rPr lang="en-US" dirty="0"/>
              <a:t>Option 2. Entryway Systems OR </a:t>
            </a:r>
          </a:p>
          <a:p>
            <a:pPr lvl="1"/>
            <a:r>
              <a:rPr lang="en-US" dirty="0"/>
              <a:t>Option 3. Powered janitorial equipment OR </a:t>
            </a:r>
          </a:p>
          <a:p>
            <a:pPr lvl="1"/>
            <a:r>
              <a:rPr lang="en-US" dirty="0"/>
              <a:t>Option 4. Cleaning products and materials </a:t>
            </a:r>
          </a:p>
          <a:p>
            <a:endParaRPr lang="en-US" dirty="0"/>
          </a:p>
        </p:txBody>
      </p:sp>
      <p:sp>
        <p:nvSpPr>
          <p:cNvPr id="8" name="Rectangle 7">
            <a:extLst>
              <a:ext uri="{FF2B5EF4-FFF2-40B4-BE49-F238E27FC236}">
                <a16:creationId xmlns:a16="http://schemas.microsoft.com/office/drawing/2014/main" id="{F8607A87-1F79-46E7-B22A-F9943532A8A9}"/>
              </a:ext>
            </a:extLst>
          </p:cNvPr>
          <p:cNvSpPr/>
          <p:nvPr/>
        </p:nvSpPr>
        <p:spPr>
          <a:xfrm>
            <a:off x="7539789" y="6356350"/>
            <a:ext cx="1604211" cy="50165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Audio 8">
            <a:hlinkClick r:id="" action="ppaction://media"/>
            <a:extLst>
              <a:ext uri="{FF2B5EF4-FFF2-40B4-BE49-F238E27FC236}">
                <a16:creationId xmlns:a16="http://schemas.microsoft.com/office/drawing/2014/main" id="{152E7778-3EC7-4BCC-82FF-8FAD73489A0B}"/>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val="2010980376"/>
      </p:ext>
    </p:extLst>
  </p:cSld>
  <p:clrMapOvr>
    <a:masterClrMapping/>
  </p:clrMapOvr>
  <mc:AlternateContent xmlns:mc="http://schemas.openxmlformats.org/markup-compatibility/2006" xmlns:p14="http://schemas.microsoft.com/office/powerpoint/2010/main">
    <mc:Choice Requires="p14">
      <p:transition spd="slow" p14:dur="2000" advTm="49551"/>
    </mc:Choice>
    <mc:Fallback xmlns="">
      <p:transition spd="slow" advTm="4955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7" fill="hold" display="0">
                  <p:stCondLst>
                    <p:cond delay="indefinite"/>
                  </p:stCondLst>
                  <p:endCondLst>
                    <p:cond evt="onStopAudio" delay="0">
                      <p:tgtEl>
                        <p:sldTgt/>
                      </p:tgtEl>
                    </p:cond>
                  </p:endCondLst>
                </p:cTn>
                <p:tgtEl>
                  <p:spTgt spid="9"/>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04588"/>
            <a:ext cx="8229600" cy="790441"/>
          </a:xfrm>
        </p:spPr>
        <p:txBody>
          <a:bodyPr>
            <a:normAutofit/>
          </a:bodyPr>
          <a:lstStyle/>
          <a:p>
            <a:r>
              <a:rPr lang="en-US" dirty="0"/>
              <a:t>LEED O+M v4.1 Significantly Different Credits</a:t>
            </a:r>
          </a:p>
        </p:txBody>
      </p:sp>
      <p:sp>
        <p:nvSpPr>
          <p:cNvPr id="2" name="Content Placeholder 1">
            <a:extLst>
              <a:ext uri="{FF2B5EF4-FFF2-40B4-BE49-F238E27FC236}">
                <a16:creationId xmlns:a16="http://schemas.microsoft.com/office/drawing/2014/main" id="{9DE31582-CFE0-4ED4-98FA-DFC1183BDF76}"/>
              </a:ext>
            </a:extLst>
          </p:cNvPr>
          <p:cNvSpPr>
            <a:spLocks noGrp="1"/>
          </p:cNvSpPr>
          <p:nvPr>
            <p:ph idx="1"/>
          </p:nvPr>
        </p:nvSpPr>
        <p:spPr>
          <a:xfrm>
            <a:off x="457200" y="1417638"/>
            <a:ext cx="8229600" cy="4938712"/>
          </a:xfrm>
        </p:spPr>
        <p:txBody>
          <a:bodyPr anchor="t">
            <a:normAutofit/>
          </a:bodyPr>
          <a:lstStyle/>
          <a:p>
            <a:r>
              <a:rPr lang="en-US" dirty="0"/>
              <a:t>Innovation Credit</a:t>
            </a:r>
          </a:p>
          <a:p>
            <a:pPr lvl="1"/>
            <a:r>
              <a:rPr lang="en-US" dirty="0"/>
              <a:t>LEED AP credit is eliminated</a:t>
            </a:r>
          </a:p>
          <a:p>
            <a:pPr lvl="2"/>
            <a:r>
              <a:rPr lang="en-US" dirty="0"/>
              <a:t>LEED AP on the project team is requirement for Innovative Strategy and/or Pilot points</a:t>
            </a:r>
          </a:p>
          <a:p>
            <a:pPr lvl="1"/>
            <a:r>
              <a:rPr lang="en-US" dirty="0"/>
              <a:t>No exemplary performance points</a:t>
            </a:r>
          </a:p>
          <a:p>
            <a:pPr lvl="1"/>
            <a:r>
              <a:rPr lang="en-US" dirty="0"/>
              <a:t>Only 1 point possible</a:t>
            </a:r>
          </a:p>
          <a:p>
            <a:r>
              <a:rPr lang="en-US" dirty="0"/>
              <a:t>Regional Priority Credit</a:t>
            </a:r>
          </a:p>
          <a:p>
            <a:pPr lvl="1"/>
            <a:r>
              <a:rPr lang="en-US" dirty="0"/>
              <a:t>Eliminated</a:t>
            </a:r>
          </a:p>
          <a:p>
            <a:endParaRPr lang="en-US" dirty="0"/>
          </a:p>
        </p:txBody>
      </p:sp>
      <p:sp>
        <p:nvSpPr>
          <p:cNvPr id="5" name="Rectangle 4">
            <a:extLst>
              <a:ext uri="{FF2B5EF4-FFF2-40B4-BE49-F238E27FC236}">
                <a16:creationId xmlns:a16="http://schemas.microsoft.com/office/drawing/2014/main" id="{DE3798CC-754C-4A2B-8724-ACF120C12AF1}"/>
              </a:ext>
            </a:extLst>
          </p:cNvPr>
          <p:cNvSpPr/>
          <p:nvPr/>
        </p:nvSpPr>
        <p:spPr>
          <a:xfrm>
            <a:off x="7539789" y="6356350"/>
            <a:ext cx="1604211" cy="50165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Audio 3">
            <a:hlinkClick r:id="" action="ppaction://media"/>
            <a:extLst>
              <a:ext uri="{FF2B5EF4-FFF2-40B4-BE49-F238E27FC236}">
                <a16:creationId xmlns:a16="http://schemas.microsoft.com/office/drawing/2014/main" id="{C6DDAEDD-F4C3-4613-B377-C1E3D79483F9}"/>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val="964087658"/>
      </p:ext>
    </p:extLst>
  </p:cSld>
  <p:clrMapOvr>
    <a:masterClrMapping/>
  </p:clrMapOvr>
  <mc:AlternateContent xmlns:mc="http://schemas.openxmlformats.org/markup-compatibility/2006" xmlns:p14="http://schemas.microsoft.com/office/powerpoint/2010/main">
    <mc:Choice Requires="p14">
      <p:transition spd="slow" p14:dur="2000" advTm="116615"/>
    </mc:Choice>
    <mc:Fallback xmlns="">
      <p:transition spd="slow" advTm="11661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5" fill="hold" display="0">
                  <p:stCondLst>
                    <p:cond delay="indefinite"/>
                  </p:stCondLst>
                  <p:endCondLst>
                    <p:cond evt="onStopAudio" delay="0">
                      <p:tgtEl>
                        <p:sldTgt/>
                      </p:tgtEl>
                    </p:cond>
                  </p:endCondLst>
                </p:cTn>
                <p:tgtEl>
                  <p:spTgt spid="4"/>
                </p:tgtEl>
              </p:cMediaNode>
            </p:audi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04588"/>
            <a:ext cx="8229600" cy="790441"/>
          </a:xfrm>
        </p:spPr>
        <p:txBody>
          <a:bodyPr>
            <a:normAutofit/>
          </a:bodyPr>
          <a:lstStyle/>
          <a:p>
            <a:r>
              <a:rPr lang="en-US" dirty="0"/>
              <a:t>LEED O+M v4.1 Credit Substitutions</a:t>
            </a:r>
          </a:p>
        </p:txBody>
      </p:sp>
      <p:sp>
        <p:nvSpPr>
          <p:cNvPr id="2" name="Content Placeholder 1">
            <a:extLst>
              <a:ext uri="{FF2B5EF4-FFF2-40B4-BE49-F238E27FC236}">
                <a16:creationId xmlns:a16="http://schemas.microsoft.com/office/drawing/2014/main" id="{9DE31582-CFE0-4ED4-98FA-DFC1183BDF76}"/>
              </a:ext>
            </a:extLst>
          </p:cNvPr>
          <p:cNvSpPr>
            <a:spLocks noGrp="1"/>
          </p:cNvSpPr>
          <p:nvPr>
            <p:ph idx="1"/>
          </p:nvPr>
        </p:nvSpPr>
        <p:spPr>
          <a:xfrm>
            <a:off x="457200" y="1417638"/>
            <a:ext cx="8229600" cy="4938712"/>
          </a:xfrm>
        </p:spPr>
        <p:txBody>
          <a:bodyPr>
            <a:normAutofit/>
          </a:bodyPr>
          <a:lstStyle/>
          <a:p>
            <a:pPr marL="457200" indent="-457200">
              <a:buFont typeface="+mj-lt"/>
              <a:buAutoNum type="arabicPeriod"/>
            </a:pPr>
            <a:r>
              <a:rPr lang="en-US" dirty="0"/>
              <a:t>Log in to LEED Online.</a:t>
            </a:r>
          </a:p>
          <a:p>
            <a:pPr marL="457200" indent="-457200">
              <a:buFont typeface="+mj-lt"/>
              <a:buAutoNum type="arabicPeriod"/>
            </a:pPr>
            <a:r>
              <a:rPr lang="en-US" dirty="0"/>
              <a:t>Navigate to the sidebar on the right and click on “v4.1 Sample Forms.”</a:t>
            </a:r>
          </a:p>
          <a:p>
            <a:pPr marL="457200" indent="-457200">
              <a:buFont typeface="+mj-lt"/>
              <a:buAutoNum type="arabicPeriod"/>
            </a:pPr>
            <a:r>
              <a:rPr lang="en-US" dirty="0"/>
              <a:t>Select the form that is applicable to your project.</a:t>
            </a:r>
          </a:p>
          <a:p>
            <a:pPr marL="457200" indent="-457200">
              <a:buFont typeface="+mj-lt"/>
              <a:buAutoNum type="arabicPeriod"/>
            </a:pPr>
            <a:r>
              <a:rPr lang="en-US" dirty="0"/>
              <a:t>Before entering information, click “Switch to Save Mode” in order to save the form offline.</a:t>
            </a:r>
          </a:p>
          <a:p>
            <a:pPr marL="0" indent="0" algn="r">
              <a:buNone/>
            </a:pPr>
            <a:endParaRPr lang="en-US" sz="1800" dirty="0"/>
          </a:p>
          <a:p>
            <a:pPr marL="0" indent="0" algn="r">
              <a:buNone/>
            </a:pPr>
            <a:endParaRPr lang="en-US" sz="1800" dirty="0"/>
          </a:p>
          <a:p>
            <a:pPr marL="0" indent="0" algn="r">
              <a:buNone/>
            </a:pPr>
            <a:endParaRPr lang="en-US" sz="1800" dirty="0"/>
          </a:p>
          <a:p>
            <a:pPr marL="0" indent="0" algn="r">
              <a:buNone/>
            </a:pPr>
            <a:endParaRPr lang="en-US" sz="1800" dirty="0"/>
          </a:p>
          <a:p>
            <a:pPr marL="0" indent="0" algn="r">
              <a:buNone/>
            </a:pPr>
            <a:endParaRPr lang="en-US" sz="1800" dirty="0"/>
          </a:p>
          <a:p>
            <a:pPr marL="0" indent="0" algn="r">
              <a:buNone/>
            </a:pPr>
            <a:endParaRPr lang="en-US" sz="1800" dirty="0"/>
          </a:p>
          <a:p>
            <a:endParaRPr lang="en-US" dirty="0"/>
          </a:p>
        </p:txBody>
      </p:sp>
      <p:sp>
        <p:nvSpPr>
          <p:cNvPr id="8" name="TextBox 7">
            <a:extLst>
              <a:ext uri="{FF2B5EF4-FFF2-40B4-BE49-F238E27FC236}">
                <a16:creationId xmlns:a16="http://schemas.microsoft.com/office/drawing/2014/main" id="{EE3BB010-68EF-48D7-AEA9-AA384178F629}"/>
              </a:ext>
            </a:extLst>
          </p:cNvPr>
          <p:cNvSpPr txBox="1"/>
          <p:nvPr/>
        </p:nvSpPr>
        <p:spPr>
          <a:xfrm>
            <a:off x="1684422" y="6063916"/>
            <a:ext cx="7299158" cy="369332"/>
          </a:xfrm>
          <a:prstGeom prst="rect">
            <a:avLst/>
          </a:prstGeom>
          <a:noFill/>
        </p:spPr>
        <p:txBody>
          <a:bodyPr wrap="square">
            <a:spAutoFit/>
          </a:bodyPr>
          <a:lstStyle/>
          <a:p>
            <a:pPr marL="0" indent="0" algn="r">
              <a:buNone/>
            </a:pPr>
            <a:r>
              <a:rPr lang="en-US" sz="1800" dirty="0">
                <a:solidFill>
                  <a:srgbClr val="344575"/>
                </a:solidFill>
              </a:rPr>
              <a:t>from USGBC.org/articles/how-document-leed-v41-credit-substitutions</a:t>
            </a:r>
          </a:p>
        </p:txBody>
      </p:sp>
      <p:sp>
        <p:nvSpPr>
          <p:cNvPr id="11" name="Rectangle 10">
            <a:extLst>
              <a:ext uri="{FF2B5EF4-FFF2-40B4-BE49-F238E27FC236}">
                <a16:creationId xmlns:a16="http://schemas.microsoft.com/office/drawing/2014/main" id="{E09EA6C3-0452-485D-A003-A9F129719634}"/>
              </a:ext>
            </a:extLst>
          </p:cNvPr>
          <p:cNvSpPr/>
          <p:nvPr/>
        </p:nvSpPr>
        <p:spPr>
          <a:xfrm>
            <a:off x="7539789" y="6356350"/>
            <a:ext cx="1604211" cy="50165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3" name="Audio 12">
            <a:hlinkClick r:id="" action="ppaction://media"/>
            <a:extLst>
              <a:ext uri="{FF2B5EF4-FFF2-40B4-BE49-F238E27FC236}">
                <a16:creationId xmlns:a16="http://schemas.microsoft.com/office/drawing/2014/main" id="{B15E42EE-35DC-4B7E-843A-6F372CA990DB}"/>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val="3107629641"/>
      </p:ext>
    </p:extLst>
  </p:cSld>
  <p:clrMapOvr>
    <a:masterClrMapping/>
  </p:clrMapOvr>
  <mc:AlternateContent xmlns:mc="http://schemas.openxmlformats.org/markup-compatibility/2006" xmlns:p14="http://schemas.microsoft.com/office/powerpoint/2010/main">
    <mc:Choice Requires="p14">
      <p:transition spd="slow" p14:dur="2000" advTm="67113"/>
    </mc:Choice>
    <mc:Fallback xmlns="">
      <p:transition spd="slow" advTm="6711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7" fill="hold" display="0">
                  <p:stCondLst>
                    <p:cond delay="indefinite"/>
                  </p:stCondLst>
                  <p:endCondLst>
                    <p:cond evt="onStopAudio" delay="0">
                      <p:tgtEl>
                        <p:sldTgt/>
                      </p:tgtEl>
                    </p:cond>
                  </p:endCondLst>
                </p:cTn>
                <p:tgtEl>
                  <p:spTgt spid="13"/>
                </p:tgtEl>
              </p:cMediaNode>
            </p:audio>
          </p:childTnLst>
        </p:cTn>
      </p:par>
    </p:tnLst>
    <p:bldLst>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04588"/>
            <a:ext cx="8229600" cy="790441"/>
          </a:xfrm>
        </p:spPr>
        <p:txBody>
          <a:bodyPr>
            <a:normAutofit/>
          </a:bodyPr>
          <a:lstStyle/>
          <a:p>
            <a:r>
              <a:rPr lang="en-US" dirty="0"/>
              <a:t>LEED O+M v4.1 Credit Substitutions</a:t>
            </a:r>
          </a:p>
        </p:txBody>
      </p:sp>
      <p:sp>
        <p:nvSpPr>
          <p:cNvPr id="2" name="Content Placeholder 1">
            <a:extLst>
              <a:ext uri="{FF2B5EF4-FFF2-40B4-BE49-F238E27FC236}">
                <a16:creationId xmlns:a16="http://schemas.microsoft.com/office/drawing/2014/main" id="{9DE31582-CFE0-4ED4-98FA-DFC1183BDF76}"/>
              </a:ext>
            </a:extLst>
          </p:cNvPr>
          <p:cNvSpPr>
            <a:spLocks noGrp="1"/>
          </p:cNvSpPr>
          <p:nvPr>
            <p:ph idx="1"/>
          </p:nvPr>
        </p:nvSpPr>
        <p:spPr>
          <a:xfrm>
            <a:off x="457200" y="1417637"/>
            <a:ext cx="8229600" cy="5143583"/>
          </a:xfrm>
        </p:spPr>
        <p:txBody>
          <a:bodyPr>
            <a:normAutofit/>
          </a:bodyPr>
          <a:lstStyle/>
          <a:p>
            <a:pPr marL="457200" indent="-457200">
              <a:buFont typeface="+mj-lt"/>
              <a:buAutoNum type="arabicPeriod" startAt="5"/>
            </a:pPr>
            <a:r>
              <a:rPr lang="en-US" dirty="0"/>
              <a:t>Create a Form ID, which will be the name of the saved form in your LEED Online account. </a:t>
            </a:r>
          </a:p>
          <a:p>
            <a:pPr lvl="1"/>
            <a:r>
              <a:rPr lang="en-US" dirty="0"/>
              <a:t>The form ID must be at least 10 characters in length and contain at least one uppercase letter, one lowercase letter, one number and a special character.</a:t>
            </a:r>
            <a:br>
              <a:rPr lang="en-US" dirty="0"/>
            </a:br>
            <a:endParaRPr lang="en-US" dirty="0"/>
          </a:p>
          <a:p>
            <a:endParaRPr lang="en-US" dirty="0"/>
          </a:p>
          <a:p>
            <a:endParaRPr lang="en-US" dirty="0"/>
          </a:p>
          <a:p>
            <a:endParaRPr lang="en-US" dirty="0"/>
          </a:p>
          <a:p>
            <a:pPr marL="0" indent="0" algn="r">
              <a:buNone/>
            </a:pPr>
            <a:endParaRPr lang="en-US" sz="1800" dirty="0"/>
          </a:p>
          <a:p>
            <a:pPr marL="0" indent="0" algn="r">
              <a:buNone/>
            </a:pPr>
            <a:endParaRPr lang="en-US" sz="1800" dirty="0"/>
          </a:p>
          <a:p>
            <a:pPr marL="0" indent="0" algn="r">
              <a:buNone/>
            </a:pPr>
            <a:endParaRPr lang="en-US" sz="1800" dirty="0"/>
          </a:p>
          <a:p>
            <a:pPr marL="0" indent="0" algn="r">
              <a:buNone/>
            </a:pPr>
            <a:endParaRPr lang="en-US" sz="1800" dirty="0"/>
          </a:p>
          <a:p>
            <a:endParaRPr lang="en-US" dirty="0"/>
          </a:p>
        </p:txBody>
      </p:sp>
      <p:sp>
        <p:nvSpPr>
          <p:cNvPr id="6" name="Rectangle: Rounded Corners 5">
            <a:extLst>
              <a:ext uri="{FF2B5EF4-FFF2-40B4-BE49-F238E27FC236}">
                <a16:creationId xmlns:a16="http://schemas.microsoft.com/office/drawing/2014/main" id="{10C02A4E-0C19-4E20-8854-202ABB74A735}"/>
              </a:ext>
            </a:extLst>
          </p:cNvPr>
          <p:cNvSpPr/>
          <p:nvPr/>
        </p:nvSpPr>
        <p:spPr>
          <a:xfrm>
            <a:off x="922420" y="3160292"/>
            <a:ext cx="7315200" cy="1556085"/>
          </a:xfrm>
          <a:prstGeom prst="roundRect">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lvl="1"/>
            <a:r>
              <a:rPr lang="en-US" b="1" dirty="0">
                <a:solidFill>
                  <a:srgbClr val="344575"/>
                </a:solidFill>
              </a:rPr>
              <a:t>Tip: Sample forms do not automatically include the project name in the form, so you may want to include the project ID and/or name, as well as the credit name, in the form ID that you create (example: "ProjectName1_LTcElectricVehicles").</a:t>
            </a:r>
          </a:p>
        </p:txBody>
      </p:sp>
      <p:sp>
        <p:nvSpPr>
          <p:cNvPr id="8" name="TextBox 7">
            <a:extLst>
              <a:ext uri="{FF2B5EF4-FFF2-40B4-BE49-F238E27FC236}">
                <a16:creationId xmlns:a16="http://schemas.microsoft.com/office/drawing/2014/main" id="{212F16AC-A7FF-4F8F-9FA2-BBA039BCB659}"/>
              </a:ext>
            </a:extLst>
          </p:cNvPr>
          <p:cNvSpPr txBox="1"/>
          <p:nvPr/>
        </p:nvSpPr>
        <p:spPr>
          <a:xfrm>
            <a:off x="1684422" y="6063916"/>
            <a:ext cx="7299158" cy="369332"/>
          </a:xfrm>
          <a:prstGeom prst="rect">
            <a:avLst/>
          </a:prstGeom>
          <a:noFill/>
        </p:spPr>
        <p:txBody>
          <a:bodyPr wrap="square">
            <a:spAutoFit/>
          </a:bodyPr>
          <a:lstStyle/>
          <a:p>
            <a:pPr marL="0" indent="0" algn="r">
              <a:buNone/>
            </a:pPr>
            <a:r>
              <a:rPr lang="en-US" sz="1800" dirty="0">
                <a:solidFill>
                  <a:srgbClr val="344575"/>
                </a:solidFill>
              </a:rPr>
              <a:t>from USGBC.org/articles/how-document-leed-v41-credit-substitutions</a:t>
            </a:r>
          </a:p>
        </p:txBody>
      </p:sp>
      <p:sp>
        <p:nvSpPr>
          <p:cNvPr id="13" name="Rectangle 12">
            <a:extLst>
              <a:ext uri="{FF2B5EF4-FFF2-40B4-BE49-F238E27FC236}">
                <a16:creationId xmlns:a16="http://schemas.microsoft.com/office/drawing/2014/main" id="{501CF95D-B579-4B8C-B457-4555FB83C9A0}"/>
              </a:ext>
            </a:extLst>
          </p:cNvPr>
          <p:cNvSpPr/>
          <p:nvPr/>
        </p:nvSpPr>
        <p:spPr>
          <a:xfrm>
            <a:off x="7539789" y="6356350"/>
            <a:ext cx="1604211" cy="50165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6" name="Audio 15">
            <a:hlinkClick r:id="" action="ppaction://media"/>
            <a:extLst>
              <a:ext uri="{FF2B5EF4-FFF2-40B4-BE49-F238E27FC236}">
                <a16:creationId xmlns:a16="http://schemas.microsoft.com/office/drawing/2014/main" id="{11C79724-782B-4FC0-9BBA-C714A412BB50}"/>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val="3074873898"/>
      </p:ext>
    </p:extLst>
  </p:cSld>
  <p:clrMapOvr>
    <a:masterClrMapping/>
  </p:clrMapOvr>
  <mc:AlternateContent xmlns:mc="http://schemas.openxmlformats.org/markup-compatibility/2006" xmlns:p14="http://schemas.microsoft.com/office/powerpoint/2010/main">
    <mc:Choice Requires="p14">
      <p:transition spd="slow" p14:dur="2000" advTm="71772"/>
    </mc:Choice>
    <mc:Fallback xmlns="">
      <p:transition spd="slow" advTm="717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3" fill="hold" display="0">
                  <p:stCondLst>
                    <p:cond delay="indefinite"/>
                  </p:stCondLst>
                  <p:endCondLst>
                    <p:cond evt="onStopAudio" delay="0">
                      <p:tgtEl>
                        <p:sldTgt/>
                      </p:tgtEl>
                    </p:cond>
                  </p:endCondLst>
                </p:cTn>
                <p:tgtEl>
                  <p:spTgt spid="16"/>
                </p:tgtEl>
              </p:cMediaNode>
            </p:audio>
          </p:childTnLst>
        </p:cTn>
      </p:par>
    </p:tnLst>
    <p:bldLst>
      <p:bldP spid="6" grpId="0" animBg="1"/>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04588"/>
            <a:ext cx="8229600" cy="790441"/>
          </a:xfrm>
        </p:spPr>
        <p:txBody>
          <a:bodyPr>
            <a:normAutofit/>
          </a:bodyPr>
          <a:lstStyle/>
          <a:p>
            <a:r>
              <a:rPr lang="en-US" dirty="0"/>
              <a:t>LEED O+M v4.1 Credit Substitutions</a:t>
            </a:r>
          </a:p>
        </p:txBody>
      </p:sp>
      <p:sp>
        <p:nvSpPr>
          <p:cNvPr id="2" name="Content Placeholder 1">
            <a:extLst>
              <a:ext uri="{FF2B5EF4-FFF2-40B4-BE49-F238E27FC236}">
                <a16:creationId xmlns:a16="http://schemas.microsoft.com/office/drawing/2014/main" id="{9DE31582-CFE0-4ED4-98FA-DFC1183BDF76}"/>
              </a:ext>
            </a:extLst>
          </p:cNvPr>
          <p:cNvSpPr>
            <a:spLocks noGrp="1"/>
          </p:cNvSpPr>
          <p:nvPr>
            <p:ph idx="1"/>
          </p:nvPr>
        </p:nvSpPr>
        <p:spPr>
          <a:xfrm>
            <a:off x="457200" y="1417638"/>
            <a:ext cx="8229600" cy="4938712"/>
          </a:xfrm>
        </p:spPr>
        <p:txBody>
          <a:bodyPr>
            <a:normAutofit/>
          </a:bodyPr>
          <a:lstStyle/>
          <a:p>
            <a:pPr marL="457200" indent="-457200">
              <a:spcAft>
                <a:spcPts val="0"/>
              </a:spcAft>
              <a:buFont typeface="+mj-lt"/>
              <a:buAutoNum type="arabicPeriod" startAt="6"/>
            </a:pPr>
            <a:r>
              <a:rPr lang="en-US" dirty="0"/>
              <a:t>Once it's in Save Mode, complete the form.</a:t>
            </a:r>
            <a:br>
              <a:rPr lang="en-US" dirty="0"/>
            </a:br>
            <a:endParaRPr lang="en-US" dirty="0"/>
          </a:p>
          <a:p>
            <a:pPr>
              <a:spcAft>
                <a:spcPts val="0"/>
              </a:spcAft>
            </a:pPr>
            <a:endParaRPr lang="en-US" dirty="0"/>
          </a:p>
          <a:p>
            <a:pPr>
              <a:spcAft>
                <a:spcPts val="0"/>
              </a:spcAft>
            </a:pPr>
            <a:endParaRPr lang="en-US" dirty="0"/>
          </a:p>
          <a:p>
            <a:pPr>
              <a:spcAft>
                <a:spcPts val="0"/>
              </a:spcAft>
            </a:pPr>
            <a:endParaRPr lang="en-US" dirty="0"/>
          </a:p>
          <a:p>
            <a:pPr marL="457200" indent="-457200">
              <a:buFont typeface="+mj-lt"/>
              <a:buAutoNum type="arabicPeriod" startAt="7"/>
            </a:pPr>
            <a:r>
              <a:rPr lang="en-US" dirty="0"/>
              <a:t>When you are ready to submit your form, click “Download” at the top of the form. Next, upload the sample form and all supplemental documentation requested on the form to the special circumstances section of the LEED v4 credit in your project.</a:t>
            </a:r>
          </a:p>
        </p:txBody>
      </p:sp>
      <p:sp>
        <p:nvSpPr>
          <p:cNvPr id="6" name="TextBox 5">
            <a:extLst>
              <a:ext uri="{FF2B5EF4-FFF2-40B4-BE49-F238E27FC236}">
                <a16:creationId xmlns:a16="http://schemas.microsoft.com/office/drawing/2014/main" id="{FA803A00-E01E-4F06-B03E-80C9E5A22C89}"/>
              </a:ext>
            </a:extLst>
          </p:cNvPr>
          <p:cNvSpPr txBox="1"/>
          <p:nvPr/>
        </p:nvSpPr>
        <p:spPr>
          <a:xfrm>
            <a:off x="1684422" y="6063916"/>
            <a:ext cx="7299158" cy="369332"/>
          </a:xfrm>
          <a:prstGeom prst="rect">
            <a:avLst/>
          </a:prstGeom>
          <a:noFill/>
        </p:spPr>
        <p:txBody>
          <a:bodyPr wrap="square">
            <a:spAutoFit/>
          </a:bodyPr>
          <a:lstStyle/>
          <a:p>
            <a:pPr marL="0" indent="0" algn="r">
              <a:buNone/>
            </a:pPr>
            <a:r>
              <a:rPr lang="en-US" sz="1800" dirty="0">
                <a:solidFill>
                  <a:srgbClr val="344575"/>
                </a:solidFill>
              </a:rPr>
              <a:t>from USGBC.org/articles/how-document-leed-v41-credit-substitutions</a:t>
            </a:r>
          </a:p>
        </p:txBody>
      </p:sp>
      <p:sp>
        <p:nvSpPr>
          <p:cNvPr id="7" name="Rectangle: Rounded Corners 6">
            <a:extLst>
              <a:ext uri="{FF2B5EF4-FFF2-40B4-BE49-F238E27FC236}">
                <a16:creationId xmlns:a16="http://schemas.microsoft.com/office/drawing/2014/main" id="{75F3286F-AA39-4BCA-BD28-2C8518203C35}"/>
              </a:ext>
            </a:extLst>
          </p:cNvPr>
          <p:cNvSpPr/>
          <p:nvPr/>
        </p:nvSpPr>
        <p:spPr>
          <a:xfrm>
            <a:off x="914399" y="1892969"/>
            <a:ext cx="7315200" cy="1005840"/>
          </a:xfrm>
          <a:prstGeom prst="roundRect">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r>
              <a:rPr lang="en-US" b="1" dirty="0">
                <a:solidFill>
                  <a:srgbClr val="344575"/>
                </a:solidFill>
              </a:rPr>
              <a:t>Tip: Forms can be saved in your account as a draft by clicking the “Save” button at the bottom of the form.</a:t>
            </a:r>
          </a:p>
        </p:txBody>
      </p:sp>
      <p:sp>
        <p:nvSpPr>
          <p:cNvPr id="8" name="Rectangle: Rounded Corners 7">
            <a:extLst>
              <a:ext uri="{FF2B5EF4-FFF2-40B4-BE49-F238E27FC236}">
                <a16:creationId xmlns:a16="http://schemas.microsoft.com/office/drawing/2014/main" id="{3D223644-5064-41B0-A7DE-35D1F9BA4DCA}"/>
              </a:ext>
            </a:extLst>
          </p:cNvPr>
          <p:cNvSpPr/>
          <p:nvPr/>
        </p:nvSpPr>
        <p:spPr>
          <a:xfrm>
            <a:off x="914400" y="4876800"/>
            <a:ext cx="7315199" cy="962527"/>
          </a:xfrm>
          <a:prstGeom prst="roundRect">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r>
              <a:rPr lang="en-US" b="1" dirty="0">
                <a:solidFill>
                  <a:srgbClr val="344575"/>
                </a:solidFill>
              </a:rPr>
              <a:t>Tip: Once a form is downloaded, additional changes cannot be made to the offline form, but you can make changes online and re-download.</a:t>
            </a:r>
          </a:p>
        </p:txBody>
      </p:sp>
      <p:sp>
        <p:nvSpPr>
          <p:cNvPr id="15" name="Rectangle 14">
            <a:extLst>
              <a:ext uri="{FF2B5EF4-FFF2-40B4-BE49-F238E27FC236}">
                <a16:creationId xmlns:a16="http://schemas.microsoft.com/office/drawing/2014/main" id="{B2BD6129-9901-410E-877C-A6011C43A49C}"/>
              </a:ext>
            </a:extLst>
          </p:cNvPr>
          <p:cNvSpPr/>
          <p:nvPr/>
        </p:nvSpPr>
        <p:spPr>
          <a:xfrm>
            <a:off x="7539789" y="6356350"/>
            <a:ext cx="1604211" cy="50165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6" name="Audio 15">
            <a:hlinkClick r:id="" action="ppaction://media"/>
            <a:extLst>
              <a:ext uri="{FF2B5EF4-FFF2-40B4-BE49-F238E27FC236}">
                <a16:creationId xmlns:a16="http://schemas.microsoft.com/office/drawing/2014/main" id="{5AAD3336-DFFB-4551-A5E4-7AE6118AF341}"/>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val="1904226728"/>
      </p:ext>
    </p:extLst>
  </p:cSld>
  <p:clrMapOvr>
    <a:masterClrMapping/>
  </p:clrMapOvr>
  <mc:AlternateContent xmlns:mc="http://schemas.openxmlformats.org/markup-compatibility/2006" xmlns:p14="http://schemas.microsoft.com/office/powerpoint/2010/main">
    <mc:Choice Requires="p14">
      <p:transition spd="slow" p14:dur="2000" advTm="74582"/>
    </mc:Choice>
    <mc:Fallback xmlns="">
      <p:transition spd="slow" advTm="7458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7" fill="hold" display="0">
                  <p:stCondLst>
                    <p:cond delay="indefinite"/>
                  </p:stCondLst>
                  <p:endCondLst>
                    <p:cond evt="onStopAudio" delay="0">
                      <p:tgtEl>
                        <p:sldTgt/>
                      </p:tgtEl>
                    </p:cond>
                  </p:endCondLst>
                </p:cTn>
                <p:tgtEl>
                  <p:spTgt spid="16"/>
                </p:tgtEl>
              </p:cMediaNode>
            </p:audio>
          </p:childTnLst>
        </p:cTn>
      </p:par>
    </p:tnLst>
    <p:bldLst>
      <p:bldP spid="6" grpId="0"/>
      <p:bldP spid="7" grpId="0" animBg="1"/>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04588"/>
            <a:ext cx="8229600" cy="790441"/>
          </a:xfrm>
        </p:spPr>
        <p:txBody>
          <a:bodyPr>
            <a:normAutofit/>
          </a:bodyPr>
          <a:lstStyle/>
          <a:p>
            <a:r>
              <a:rPr lang="en-US" dirty="0"/>
              <a:t>LEED O+M v4.1 Recertifying an O+M Project</a:t>
            </a:r>
          </a:p>
        </p:txBody>
      </p:sp>
      <p:sp>
        <p:nvSpPr>
          <p:cNvPr id="2" name="Content Placeholder 1">
            <a:extLst>
              <a:ext uri="{FF2B5EF4-FFF2-40B4-BE49-F238E27FC236}">
                <a16:creationId xmlns:a16="http://schemas.microsoft.com/office/drawing/2014/main" id="{9DE31582-CFE0-4ED4-98FA-DFC1183BDF76}"/>
              </a:ext>
            </a:extLst>
          </p:cNvPr>
          <p:cNvSpPr>
            <a:spLocks noGrp="1"/>
          </p:cNvSpPr>
          <p:nvPr>
            <p:ph idx="1"/>
          </p:nvPr>
        </p:nvSpPr>
        <p:spPr>
          <a:xfrm>
            <a:off x="457200" y="1417638"/>
            <a:ext cx="8229600" cy="5440362"/>
          </a:xfrm>
        </p:spPr>
        <p:txBody>
          <a:bodyPr>
            <a:normAutofit/>
          </a:bodyPr>
          <a:lstStyle/>
          <a:p>
            <a:pPr marL="0" indent="0">
              <a:buNone/>
            </a:pPr>
            <a:r>
              <a:rPr lang="en-US" dirty="0"/>
              <a:t>There are 2 pathways to recertifying your LEED project using Arc.</a:t>
            </a:r>
          </a:p>
          <a:p>
            <a:pPr marL="0" indent="0">
              <a:buNone/>
            </a:pPr>
            <a:r>
              <a:rPr lang="en-US" dirty="0"/>
              <a:t>Option 1: Starting in LEED Online</a:t>
            </a:r>
          </a:p>
          <a:p>
            <a:pPr lvl="0"/>
            <a:r>
              <a:rPr lang="en-US" dirty="0"/>
              <a:t>Log in to LEED Online with your USGBC user account.</a:t>
            </a:r>
          </a:p>
          <a:p>
            <a:pPr lvl="0"/>
            <a:r>
              <a:rPr lang="en-US" dirty="0"/>
              <a:t>Locate your certified project from within your project list and navigate to the “Details” tab. </a:t>
            </a:r>
          </a:p>
          <a:p>
            <a:pPr lvl="0"/>
            <a:r>
              <a:rPr lang="en-US" dirty="0"/>
              <a:t>Select “Recertification.”</a:t>
            </a:r>
          </a:p>
          <a:p>
            <a:pPr lvl="1"/>
            <a:r>
              <a:rPr lang="en-US" dirty="0"/>
              <a:t>You will be redirected to Arcskoru.com and prompted to activate the project.</a:t>
            </a:r>
          </a:p>
          <a:p>
            <a:pPr lvl="1"/>
            <a:r>
              <a:rPr lang="en-US" dirty="0"/>
              <a:t>If you do not receive the prompt, you may not have the correct LEED team permissions to activate the project.</a:t>
            </a:r>
          </a:p>
          <a:p>
            <a:pPr lvl="1"/>
            <a:r>
              <a:rPr lang="en-US" dirty="0"/>
              <a:t>If the LEED building ownership has changed hands since the original certification, then you will need to complete a standard “Change of Owner” form and email it to the GBCI legal department. </a:t>
            </a:r>
          </a:p>
        </p:txBody>
      </p:sp>
      <p:sp>
        <p:nvSpPr>
          <p:cNvPr id="10" name="TextBox 9">
            <a:extLst>
              <a:ext uri="{FF2B5EF4-FFF2-40B4-BE49-F238E27FC236}">
                <a16:creationId xmlns:a16="http://schemas.microsoft.com/office/drawing/2014/main" id="{DB014441-F33F-4425-9289-27C0CB6019C6}"/>
              </a:ext>
            </a:extLst>
          </p:cNvPr>
          <p:cNvSpPr txBox="1"/>
          <p:nvPr/>
        </p:nvSpPr>
        <p:spPr>
          <a:xfrm>
            <a:off x="0" y="5939675"/>
            <a:ext cx="8382001" cy="671915"/>
          </a:xfrm>
          <a:prstGeom prst="rect">
            <a:avLst/>
          </a:prstGeom>
          <a:noFill/>
        </p:spPr>
        <p:txBody>
          <a:bodyPr wrap="square">
            <a:spAutoFit/>
          </a:bodyPr>
          <a:lstStyle/>
          <a:p>
            <a:pPr marL="0" marR="0" algn="r">
              <a:lnSpc>
                <a:spcPct val="107000"/>
              </a:lnSpc>
              <a:spcBef>
                <a:spcPts val="0"/>
              </a:spcBef>
              <a:spcAft>
                <a:spcPts val="800"/>
              </a:spcAft>
            </a:pP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u="sng"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rPr>
              <a:t>https://www.usgbc.org/articles/achieve-leed-v41-om-certification-and-recertification-arc</a:t>
            </a:r>
            <a:r>
              <a:rPr lang="en-US" dirty="0">
                <a:effectLst/>
                <a:latin typeface="Calibri" panose="020F0502020204030204" pitchFamily="34" charset="0"/>
                <a:ea typeface="Calibri" panose="020F0502020204030204" pitchFamily="34" charset="0"/>
                <a:cs typeface="Times New Roman" panose="02020603050405020304" pitchFamily="18" charset="0"/>
              </a:rPr>
              <a: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1" name="Rectangle 10">
            <a:extLst>
              <a:ext uri="{FF2B5EF4-FFF2-40B4-BE49-F238E27FC236}">
                <a16:creationId xmlns:a16="http://schemas.microsoft.com/office/drawing/2014/main" id="{E9CFC161-3A81-4F51-BB8E-0D32F1D5D2C8}"/>
              </a:ext>
            </a:extLst>
          </p:cNvPr>
          <p:cNvSpPr/>
          <p:nvPr/>
        </p:nvSpPr>
        <p:spPr>
          <a:xfrm>
            <a:off x="7539789" y="6356350"/>
            <a:ext cx="1604211" cy="50165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Audio 11">
            <a:hlinkClick r:id="" action="ppaction://media"/>
            <a:extLst>
              <a:ext uri="{FF2B5EF4-FFF2-40B4-BE49-F238E27FC236}">
                <a16:creationId xmlns:a16="http://schemas.microsoft.com/office/drawing/2014/main" id="{4ED1FF27-8E30-4E54-A604-74BA49434C86}"/>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val="4197071586"/>
      </p:ext>
    </p:extLst>
  </p:cSld>
  <p:clrMapOvr>
    <a:masterClrMapping/>
  </p:clrMapOvr>
  <mc:AlternateContent xmlns:mc="http://schemas.openxmlformats.org/markup-compatibility/2006" xmlns:p14="http://schemas.microsoft.com/office/powerpoint/2010/main">
    <mc:Choice Requires="p14">
      <p:transition spd="slow" p14:dur="2000" advTm="92391"/>
    </mc:Choice>
    <mc:Fallback xmlns="">
      <p:transition spd="slow" advTm="9239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3" fill="hold" display="0">
                  <p:stCondLst>
                    <p:cond delay="indefinite"/>
                  </p:stCondLst>
                  <p:endCondLst>
                    <p:cond evt="onStopAudio" delay="0">
                      <p:tgtEl>
                        <p:sldTgt/>
                      </p:tgtEl>
                    </p:cond>
                  </p:endCondLst>
                </p:cTn>
                <p:tgtEl>
                  <p:spTgt spid="12"/>
                </p:tgtEl>
              </p:cMediaNode>
            </p:audio>
          </p:childTnLst>
        </p:cTn>
      </p:par>
    </p:tnLst>
    <p:bldLst>
      <p:bldP spid="1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04588"/>
            <a:ext cx="8229600" cy="790441"/>
          </a:xfrm>
        </p:spPr>
        <p:txBody>
          <a:bodyPr>
            <a:normAutofit/>
          </a:bodyPr>
          <a:lstStyle/>
          <a:p>
            <a:r>
              <a:rPr lang="en-US" dirty="0"/>
              <a:t>LEED O+M v4.1 Recertifying an O+M Project</a:t>
            </a:r>
          </a:p>
        </p:txBody>
      </p:sp>
      <p:sp>
        <p:nvSpPr>
          <p:cNvPr id="2" name="Content Placeholder 1">
            <a:extLst>
              <a:ext uri="{FF2B5EF4-FFF2-40B4-BE49-F238E27FC236}">
                <a16:creationId xmlns:a16="http://schemas.microsoft.com/office/drawing/2014/main" id="{9DE31582-CFE0-4ED4-98FA-DFC1183BDF76}"/>
              </a:ext>
            </a:extLst>
          </p:cNvPr>
          <p:cNvSpPr>
            <a:spLocks noGrp="1"/>
          </p:cNvSpPr>
          <p:nvPr>
            <p:ph idx="1"/>
          </p:nvPr>
        </p:nvSpPr>
        <p:spPr>
          <a:xfrm>
            <a:off x="457200" y="1417638"/>
            <a:ext cx="8229600" cy="5440362"/>
          </a:xfrm>
        </p:spPr>
        <p:txBody>
          <a:bodyPr>
            <a:normAutofit/>
          </a:bodyPr>
          <a:lstStyle/>
          <a:p>
            <a:pPr marL="0" indent="0">
              <a:buNone/>
            </a:pPr>
            <a:r>
              <a:rPr lang="en-US" dirty="0"/>
              <a:t>Option 2: Starting in Arc</a:t>
            </a:r>
          </a:p>
          <a:p>
            <a:pPr lvl="0"/>
            <a:r>
              <a:rPr lang="en-US" dirty="0"/>
              <a:t>Log in to Arcskoru.com with your USGBC user account.</a:t>
            </a:r>
          </a:p>
          <a:p>
            <a:pPr lvl="1"/>
            <a:r>
              <a:rPr lang="en-US" dirty="0"/>
              <a:t>Projects that you are eligible to activate or access will be available in your “Projects” list. </a:t>
            </a:r>
          </a:p>
          <a:p>
            <a:pPr lvl="1"/>
            <a:r>
              <a:rPr lang="en-US" dirty="0"/>
              <a:t>You can also search for your project by name and ID by selecting the magnifying glass on the upper right-hand side of the header.</a:t>
            </a:r>
          </a:p>
          <a:p>
            <a:pPr lvl="1"/>
            <a:r>
              <a:rPr lang="en-US" dirty="0"/>
              <a:t>If you do not see your LEED-certified project in your project list or you cannot access the project, you will be prompted to request access from the current administrator; otherwise, you may not have the correct LEED team permissions.</a:t>
            </a:r>
          </a:p>
        </p:txBody>
      </p:sp>
      <p:sp>
        <p:nvSpPr>
          <p:cNvPr id="6" name="TextBox 5">
            <a:extLst>
              <a:ext uri="{FF2B5EF4-FFF2-40B4-BE49-F238E27FC236}">
                <a16:creationId xmlns:a16="http://schemas.microsoft.com/office/drawing/2014/main" id="{E302D4D4-4C0B-4E83-8143-4ECDC789A47E}"/>
              </a:ext>
            </a:extLst>
          </p:cNvPr>
          <p:cNvSpPr txBox="1"/>
          <p:nvPr/>
        </p:nvSpPr>
        <p:spPr>
          <a:xfrm>
            <a:off x="0" y="5939675"/>
            <a:ext cx="8382001" cy="671915"/>
          </a:xfrm>
          <a:prstGeom prst="rect">
            <a:avLst/>
          </a:prstGeom>
          <a:noFill/>
        </p:spPr>
        <p:txBody>
          <a:bodyPr wrap="square">
            <a:spAutoFit/>
          </a:bodyPr>
          <a:lstStyle/>
          <a:p>
            <a:pPr marL="0" marR="0" algn="r">
              <a:lnSpc>
                <a:spcPct val="107000"/>
              </a:lnSpc>
              <a:spcBef>
                <a:spcPts val="0"/>
              </a:spcBef>
              <a:spcAft>
                <a:spcPts val="800"/>
              </a:spcAft>
            </a:pP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u="sng"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rPr>
              <a:t>https://www.usgbc.org/articles/achieve-leed-v41-om-certification-and-recertification-arc</a:t>
            </a:r>
            <a:r>
              <a:rPr lang="en-US" dirty="0">
                <a:effectLst/>
                <a:latin typeface="Calibri" panose="020F0502020204030204" pitchFamily="34" charset="0"/>
                <a:ea typeface="Calibri" panose="020F0502020204030204" pitchFamily="34" charset="0"/>
                <a:cs typeface="Times New Roman" panose="02020603050405020304" pitchFamily="18" charset="0"/>
              </a:rPr>
              <a: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Rectangle 6">
            <a:extLst>
              <a:ext uri="{FF2B5EF4-FFF2-40B4-BE49-F238E27FC236}">
                <a16:creationId xmlns:a16="http://schemas.microsoft.com/office/drawing/2014/main" id="{952DBDBD-8727-4211-BF13-CA6CC8BFD42A}"/>
              </a:ext>
            </a:extLst>
          </p:cNvPr>
          <p:cNvSpPr/>
          <p:nvPr/>
        </p:nvSpPr>
        <p:spPr>
          <a:xfrm>
            <a:off x="7539789" y="6356350"/>
            <a:ext cx="1604211" cy="50165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Audio 8">
            <a:hlinkClick r:id="" action="ppaction://media"/>
            <a:extLst>
              <a:ext uri="{FF2B5EF4-FFF2-40B4-BE49-F238E27FC236}">
                <a16:creationId xmlns:a16="http://schemas.microsoft.com/office/drawing/2014/main" id="{1F02E039-1B55-4D11-B933-8A92FC75DA08}"/>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val="3914148734"/>
      </p:ext>
    </p:extLst>
  </p:cSld>
  <p:clrMapOvr>
    <a:masterClrMapping/>
  </p:clrMapOvr>
  <mc:AlternateContent xmlns:mc="http://schemas.openxmlformats.org/markup-compatibility/2006" xmlns:p14="http://schemas.microsoft.com/office/powerpoint/2010/main">
    <mc:Choice Requires="p14">
      <p:transition spd="slow" p14:dur="2000" advTm="76579"/>
    </mc:Choice>
    <mc:Fallback xmlns="">
      <p:transition spd="slow" advTm="7657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1" fill="hold" display="0">
                  <p:stCondLst>
                    <p:cond delay="indefinite"/>
                  </p:stCondLst>
                  <p:endCondLst>
                    <p:cond evt="onStopAudio" delay="0">
                      <p:tgtEl>
                        <p:sldTgt/>
                      </p:tgtEl>
                    </p:cond>
                  </p:endCondLst>
                </p:cTn>
                <p:tgtEl>
                  <p:spTgt spid="9"/>
                </p:tgtEl>
              </p:cMediaNode>
            </p:audio>
          </p:childTnLst>
        </p:cTn>
      </p:par>
    </p:tnLst>
    <p:bldLst>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04588"/>
            <a:ext cx="8229600" cy="790441"/>
          </a:xfrm>
        </p:spPr>
        <p:txBody>
          <a:bodyPr>
            <a:normAutofit/>
          </a:bodyPr>
          <a:lstStyle/>
          <a:p>
            <a:r>
              <a:rPr lang="en-US" dirty="0"/>
              <a:t>LEED O+M v4.1 Additional Information</a:t>
            </a:r>
          </a:p>
        </p:txBody>
      </p:sp>
      <p:sp>
        <p:nvSpPr>
          <p:cNvPr id="2" name="Content Placeholder 1">
            <a:extLst>
              <a:ext uri="{FF2B5EF4-FFF2-40B4-BE49-F238E27FC236}">
                <a16:creationId xmlns:a16="http://schemas.microsoft.com/office/drawing/2014/main" id="{9DE31582-CFE0-4ED4-98FA-DFC1183BDF76}"/>
              </a:ext>
            </a:extLst>
          </p:cNvPr>
          <p:cNvSpPr>
            <a:spLocks noGrp="1"/>
          </p:cNvSpPr>
          <p:nvPr>
            <p:ph idx="1"/>
          </p:nvPr>
        </p:nvSpPr>
        <p:spPr>
          <a:xfrm>
            <a:off x="457200" y="1417638"/>
            <a:ext cx="8229600" cy="5440362"/>
          </a:xfrm>
        </p:spPr>
        <p:txBody>
          <a:bodyPr>
            <a:normAutofit/>
          </a:bodyPr>
          <a:lstStyle/>
          <a:p>
            <a:pPr marL="457200" indent="-457200">
              <a:lnSpc>
                <a:spcPct val="100000"/>
              </a:lnSpc>
              <a:buFont typeface="+mj-lt"/>
              <a:buAutoNum type="arabicPeriod"/>
            </a:pPr>
            <a:r>
              <a:rPr lang="en-US" dirty="0"/>
              <a:t>Achieve LEED v4.1 certification and recertification with Arc</a:t>
            </a:r>
          </a:p>
          <a:p>
            <a:pPr marL="457200" indent="-457200">
              <a:lnSpc>
                <a:spcPct val="100000"/>
              </a:lnSpc>
              <a:buFont typeface="+mj-lt"/>
              <a:buAutoNum type="arabicPeriod"/>
            </a:pPr>
            <a:r>
              <a:rPr lang="en-US" dirty="0"/>
              <a:t>How to document LEED v4.1 credit substitutions</a:t>
            </a:r>
          </a:p>
          <a:p>
            <a:pPr marL="457200" indent="-457200">
              <a:lnSpc>
                <a:spcPct val="100000"/>
              </a:lnSpc>
              <a:buFont typeface="+mj-lt"/>
              <a:buAutoNum type="arabicPeriod"/>
            </a:pPr>
            <a:r>
              <a:rPr lang="en-US" dirty="0"/>
              <a:t>LEED Link: LEED </a:t>
            </a:r>
            <a:r>
              <a:rPr lang="en-US"/>
              <a:t>v4.1 guides</a:t>
            </a:r>
            <a:endParaRPr lang="en-US" dirty="0"/>
          </a:p>
        </p:txBody>
      </p:sp>
      <p:sp>
        <p:nvSpPr>
          <p:cNvPr id="7" name="Rectangle 6">
            <a:extLst>
              <a:ext uri="{FF2B5EF4-FFF2-40B4-BE49-F238E27FC236}">
                <a16:creationId xmlns:a16="http://schemas.microsoft.com/office/drawing/2014/main" id="{952DBDBD-8727-4211-BF13-CA6CC8BFD42A}"/>
              </a:ext>
            </a:extLst>
          </p:cNvPr>
          <p:cNvSpPr/>
          <p:nvPr/>
        </p:nvSpPr>
        <p:spPr>
          <a:xfrm>
            <a:off x="7539789" y="6356350"/>
            <a:ext cx="1604211" cy="50165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Audio 4">
            <a:hlinkClick r:id="" action="ppaction://media"/>
            <a:extLst>
              <a:ext uri="{FF2B5EF4-FFF2-40B4-BE49-F238E27FC236}">
                <a16:creationId xmlns:a16="http://schemas.microsoft.com/office/drawing/2014/main" id="{199D05C7-8089-43CD-B1D4-773B1FDE0B52}"/>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val="2188444106"/>
      </p:ext>
    </p:extLst>
  </p:cSld>
  <p:clrMapOvr>
    <a:masterClrMapping/>
  </p:clrMapOvr>
  <mc:AlternateContent xmlns:mc="http://schemas.openxmlformats.org/markup-compatibility/2006" xmlns:p14="http://schemas.microsoft.com/office/powerpoint/2010/main">
    <mc:Choice Requires="p14">
      <p:transition spd="slow" p14:dur="2000" advTm="79411"/>
    </mc:Choice>
    <mc:Fallback xmlns="">
      <p:transition spd="slow" advTm="794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9"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04588"/>
            <a:ext cx="8229600" cy="790441"/>
          </a:xfrm>
        </p:spPr>
        <p:txBody>
          <a:bodyPr/>
          <a:lstStyle/>
          <a:p>
            <a:r>
              <a:rPr lang="en-US" dirty="0"/>
              <a:t>LEED v4.1 Goals</a:t>
            </a:r>
          </a:p>
        </p:txBody>
      </p:sp>
      <p:sp>
        <p:nvSpPr>
          <p:cNvPr id="23" name="Content Placeholder 22">
            <a:extLst>
              <a:ext uri="{FF2B5EF4-FFF2-40B4-BE49-F238E27FC236}">
                <a16:creationId xmlns:a16="http://schemas.microsoft.com/office/drawing/2014/main" id="{5593CCD1-984B-4CA7-B0B7-B6FC90B1EA42}"/>
              </a:ext>
            </a:extLst>
          </p:cNvPr>
          <p:cNvSpPr>
            <a:spLocks noGrp="1"/>
          </p:cNvSpPr>
          <p:nvPr>
            <p:ph idx="1"/>
          </p:nvPr>
        </p:nvSpPr>
        <p:spPr/>
        <p:txBody>
          <a:bodyPr/>
          <a:lstStyle/>
          <a:p>
            <a:endParaRPr lang="en-US"/>
          </a:p>
        </p:txBody>
      </p:sp>
      <p:sp>
        <p:nvSpPr>
          <p:cNvPr id="11" name="Hexagon 10">
            <a:extLst>
              <a:ext uri="{FF2B5EF4-FFF2-40B4-BE49-F238E27FC236}">
                <a16:creationId xmlns:a16="http://schemas.microsoft.com/office/drawing/2014/main" id="{49755573-2597-44C3-884D-FE22226B56BF}"/>
              </a:ext>
            </a:extLst>
          </p:cNvPr>
          <p:cNvSpPr/>
          <p:nvPr/>
        </p:nvSpPr>
        <p:spPr>
          <a:xfrm>
            <a:off x="915652" y="3057707"/>
            <a:ext cx="1828800" cy="1463040"/>
          </a:xfrm>
          <a:prstGeom prst="hexagon">
            <a:avLst/>
          </a:prstGeom>
          <a:gradFill flip="none" rotWithShape="1">
            <a:gsLst>
              <a:gs pos="0">
                <a:srgbClr val="984807">
                  <a:shade val="30000"/>
                  <a:satMod val="115000"/>
                </a:srgbClr>
              </a:gs>
              <a:gs pos="50000">
                <a:srgbClr val="984807">
                  <a:shade val="67500"/>
                  <a:satMod val="115000"/>
                </a:srgbClr>
              </a:gs>
              <a:gs pos="100000">
                <a:srgbClr val="984807">
                  <a:shade val="100000"/>
                  <a:satMod val="115000"/>
                </a:srgbClr>
              </a:gs>
            </a:gsLst>
            <a:lin ang="2700000" scaled="1"/>
            <a:tileRect/>
          </a:gra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t>Integrative design</a:t>
            </a:r>
          </a:p>
        </p:txBody>
      </p:sp>
      <p:sp>
        <p:nvSpPr>
          <p:cNvPr id="12" name="Hexagon 11">
            <a:extLst>
              <a:ext uri="{FF2B5EF4-FFF2-40B4-BE49-F238E27FC236}">
                <a16:creationId xmlns:a16="http://schemas.microsoft.com/office/drawing/2014/main" id="{387A0B10-EC36-42C3-A163-58E1DA3B92CE}"/>
              </a:ext>
            </a:extLst>
          </p:cNvPr>
          <p:cNvSpPr/>
          <p:nvPr/>
        </p:nvSpPr>
        <p:spPr>
          <a:xfrm>
            <a:off x="2744452" y="3057707"/>
            <a:ext cx="1828800" cy="1463040"/>
          </a:xfrm>
          <a:prstGeom prst="hexagon">
            <a:avLst/>
          </a:prstGeom>
          <a:gradFill flip="none" rotWithShape="1">
            <a:gsLst>
              <a:gs pos="0">
                <a:srgbClr val="984807">
                  <a:shade val="30000"/>
                  <a:satMod val="115000"/>
                </a:srgbClr>
              </a:gs>
              <a:gs pos="50000">
                <a:srgbClr val="984807">
                  <a:shade val="67500"/>
                  <a:satMod val="115000"/>
                </a:srgbClr>
              </a:gs>
              <a:gs pos="100000">
                <a:srgbClr val="984807">
                  <a:shade val="100000"/>
                  <a:satMod val="115000"/>
                </a:srgbClr>
              </a:gs>
            </a:gsLst>
            <a:path path="circle">
              <a:fillToRect l="50000" t="50000" r="50000" b="50000"/>
            </a:path>
            <a:tileRect/>
          </a:gra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t>Higher-than-market quality</a:t>
            </a:r>
          </a:p>
        </p:txBody>
      </p:sp>
      <p:sp>
        <p:nvSpPr>
          <p:cNvPr id="13" name="Hexagon 12">
            <a:extLst>
              <a:ext uri="{FF2B5EF4-FFF2-40B4-BE49-F238E27FC236}">
                <a16:creationId xmlns:a16="http://schemas.microsoft.com/office/drawing/2014/main" id="{9E3F3268-71EE-454F-B3CF-7EAE290C8D4D}"/>
              </a:ext>
            </a:extLst>
          </p:cNvPr>
          <p:cNvSpPr/>
          <p:nvPr/>
        </p:nvSpPr>
        <p:spPr>
          <a:xfrm>
            <a:off x="4573252" y="3057707"/>
            <a:ext cx="1828800" cy="1463040"/>
          </a:xfrm>
          <a:prstGeom prst="hexagon">
            <a:avLst/>
          </a:prstGeom>
          <a:gradFill flip="none" rotWithShape="1">
            <a:gsLst>
              <a:gs pos="0">
                <a:srgbClr val="984807">
                  <a:shade val="30000"/>
                  <a:satMod val="115000"/>
                </a:srgbClr>
              </a:gs>
              <a:gs pos="50000">
                <a:srgbClr val="984807">
                  <a:shade val="67500"/>
                  <a:satMod val="115000"/>
                </a:srgbClr>
              </a:gs>
              <a:gs pos="100000">
                <a:srgbClr val="984807">
                  <a:shade val="100000"/>
                  <a:satMod val="115000"/>
                </a:srgbClr>
              </a:gs>
            </a:gsLst>
            <a:path path="circle">
              <a:fillToRect l="50000" t="50000" r="50000" b="50000"/>
            </a:path>
            <a:tileRect/>
          </a:gra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t>Performance-oriented strategies/ outcomes</a:t>
            </a:r>
          </a:p>
        </p:txBody>
      </p:sp>
      <p:sp>
        <p:nvSpPr>
          <p:cNvPr id="14" name="Hexagon 13">
            <a:extLst>
              <a:ext uri="{FF2B5EF4-FFF2-40B4-BE49-F238E27FC236}">
                <a16:creationId xmlns:a16="http://schemas.microsoft.com/office/drawing/2014/main" id="{2AEBE29C-A7E5-4260-9322-01A7831AE001}"/>
              </a:ext>
            </a:extLst>
          </p:cNvPr>
          <p:cNvSpPr/>
          <p:nvPr/>
        </p:nvSpPr>
        <p:spPr>
          <a:xfrm>
            <a:off x="6402052" y="3057707"/>
            <a:ext cx="1828800" cy="1463040"/>
          </a:xfrm>
          <a:prstGeom prst="hexagon">
            <a:avLst/>
          </a:prstGeom>
          <a:gradFill flip="none" rotWithShape="1">
            <a:gsLst>
              <a:gs pos="0">
                <a:srgbClr val="984807">
                  <a:shade val="30000"/>
                  <a:satMod val="115000"/>
                </a:srgbClr>
              </a:gs>
              <a:gs pos="50000">
                <a:srgbClr val="984807">
                  <a:shade val="67500"/>
                  <a:satMod val="115000"/>
                </a:srgbClr>
              </a:gs>
              <a:gs pos="100000">
                <a:srgbClr val="984807">
                  <a:shade val="100000"/>
                  <a:satMod val="115000"/>
                </a:srgbClr>
              </a:gs>
            </a:gsLst>
            <a:path path="circle">
              <a:fillToRect t="100000" r="100000"/>
            </a:path>
            <a:tileRect l="-100000" b="-100000"/>
          </a:gra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t>Consume fewer resources</a:t>
            </a:r>
          </a:p>
        </p:txBody>
      </p:sp>
      <p:sp>
        <p:nvSpPr>
          <p:cNvPr id="8" name="Hexagon 7">
            <a:extLst>
              <a:ext uri="{FF2B5EF4-FFF2-40B4-BE49-F238E27FC236}">
                <a16:creationId xmlns:a16="http://schemas.microsoft.com/office/drawing/2014/main" id="{ACFE6695-B1F3-4B21-8724-F6A2273FE274}"/>
              </a:ext>
            </a:extLst>
          </p:cNvPr>
          <p:cNvSpPr/>
          <p:nvPr/>
        </p:nvSpPr>
        <p:spPr>
          <a:xfrm>
            <a:off x="1830052" y="1562622"/>
            <a:ext cx="1828800" cy="1463040"/>
          </a:xfrm>
          <a:prstGeom prst="hexagon">
            <a:avLst/>
          </a:prstGeom>
          <a:gradFill flip="none" rotWithShape="1">
            <a:gsLst>
              <a:gs pos="0">
                <a:srgbClr val="4F6228">
                  <a:shade val="30000"/>
                  <a:satMod val="115000"/>
                </a:srgbClr>
              </a:gs>
              <a:gs pos="50000">
                <a:srgbClr val="4F6228">
                  <a:shade val="67500"/>
                  <a:satMod val="115000"/>
                </a:srgbClr>
              </a:gs>
              <a:gs pos="100000">
                <a:srgbClr val="4F6228">
                  <a:shade val="100000"/>
                  <a:satMod val="115000"/>
                </a:srgbClr>
              </a:gs>
            </a:gsLst>
            <a:lin ang="2700000" scaled="1"/>
            <a:tileRect/>
          </a:gra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t>Building stakeholder benefits</a:t>
            </a:r>
          </a:p>
        </p:txBody>
      </p:sp>
      <p:sp>
        <p:nvSpPr>
          <p:cNvPr id="9" name="Hexagon 8">
            <a:extLst>
              <a:ext uri="{FF2B5EF4-FFF2-40B4-BE49-F238E27FC236}">
                <a16:creationId xmlns:a16="http://schemas.microsoft.com/office/drawing/2014/main" id="{2270D1C2-A23D-4A4A-9579-9F5CDC91BFF7}"/>
              </a:ext>
            </a:extLst>
          </p:cNvPr>
          <p:cNvSpPr/>
          <p:nvPr/>
        </p:nvSpPr>
        <p:spPr>
          <a:xfrm>
            <a:off x="3658852" y="1562622"/>
            <a:ext cx="1828800" cy="1463040"/>
          </a:xfrm>
          <a:prstGeom prst="hexagon">
            <a:avLst/>
          </a:prstGeom>
          <a:gradFill flip="none" rotWithShape="1">
            <a:gsLst>
              <a:gs pos="0">
                <a:srgbClr val="4F6228">
                  <a:shade val="30000"/>
                  <a:satMod val="115000"/>
                </a:srgbClr>
              </a:gs>
              <a:gs pos="50000">
                <a:srgbClr val="4F6228">
                  <a:shade val="67500"/>
                  <a:satMod val="115000"/>
                </a:srgbClr>
              </a:gs>
              <a:gs pos="100000">
                <a:srgbClr val="4F6228">
                  <a:shade val="100000"/>
                  <a:satMod val="115000"/>
                </a:srgbClr>
              </a:gs>
            </a:gsLst>
            <a:path path="circle">
              <a:fillToRect l="50000" t="50000" r="50000" b="50000"/>
            </a:path>
            <a:tileRect/>
          </a:gra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t>Sustainable building practices</a:t>
            </a:r>
          </a:p>
        </p:txBody>
      </p:sp>
      <p:sp>
        <p:nvSpPr>
          <p:cNvPr id="10" name="Hexagon 9">
            <a:extLst>
              <a:ext uri="{FF2B5EF4-FFF2-40B4-BE49-F238E27FC236}">
                <a16:creationId xmlns:a16="http://schemas.microsoft.com/office/drawing/2014/main" id="{94E6C3F3-C3EF-424F-894E-8E75D56AC580}"/>
              </a:ext>
            </a:extLst>
          </p:cNvPr>
          <p:cNvSpPr/>
          <p:nvPr/>
        </p:nvSpPr>
        <p:spPr>
          <a:xfrm>
            <a:off x="5487652" y="1562622"/>
            <a:ext cx="1828800" cy="1463040"/>
          </a:xfrm>
          <a:prstGeom prst="hexagon">
            <a:avLst/>
          </a:prstGeom>
          <a:gradFill flip="none" rotWithShape="1">
            <a:gsLst>
              <a:gs pos="0">
                <a:srgbClr val="4F6228">
                  <a:shade val="30000"/>
                  <a:satMod val="115000"/>
                </a:srgbClr>
              </a:gs>
              <a:gs pos="50000">
                <a:srgbClr val="4F6228">
                  <a:shade val="67500"/>
                  <a:satMod val="115000"/>
                </a:srgbClr>
              </a:gs>
              <a:gs pos="100000">
                <a:srgbClr val="4F6228">
                  <a:shade val="100000"/>
                  <a:satMod val="115000"/>
                </a:srgbClr>
              </a:gs>
            </a:gsLst>
            <a:path path="circle">
              <a:fillToRect t="100000" r="100000"/>
            </a:path>
            <a:tileRect l="-100000" b="-100000"/>
          </a:gra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t>Realize benefits for decades</a:t>
            </a:r>
          </a:p>
        </p:txBody>
      </p:sp>
      <p:sp>
        <p:nvSpPr>
          <p:cNvPr id="15" name="Hexagon 14">
            <a:extLst>
              <a:ext uri="{FF2B5EF4-FFF2-40B4-BE49-F238E27FC236}">
                <a16:creationId xmlns:a16="http://schemas.microsoft.com/office/drawing/2014/main" id="{B49C7B7E-6DFB-42A5-893F-211AE8932832}"/>
              </a:ext>
            </a:extLst>
          </p:cNvPr>
          <p:cNvSpPr/>
          <p:nvPr/>
        </p:nvSpPr>
        <p:spPr>
          <a:xfrm>
            <a:off x="1830678" y="4563858"/>
            <a:ext cx="1828800" cy="1463040"/>
          </a:xfrm>
          <a:prstGeom prst="hexagon">
            <a:avLst/>
          </a:prstGeom>
          <a:gradFill flip="none" rotWithShape="1">
            <a:gsLst>
              <a:gs pos="0">
                <a:schemeClr val="accent1">
                  <a:lumMod val="50000"/>
                  <a:shade val="30000"/>
                  <a:satMod val="115000"/>
                </a:schemeClr>
              </a:gs>
              <a:gs pos="50000">
                <a:schemeClr val="accent1">
                  <a:lumMod val="50000"/>
                  <a:shade val="67500"/>
                  <a:satMod val="115000"/>
                </a:schemeClr>
              </a:gs>
              <a:gs pos="100000">
                <a:schemeClr val="accent1">
                  <a:lumMod val="50000"/>
                  <a:shade val="100000"/>
                  <a:satMod val="115000"/>
                </a:schemeClr>
              </a:gs>
            </a:gsLst>
            <a:lin ang="2700000" scaled="1"/>
            <a:tileRect/>
          </a:gra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t>Reduce building carbon footprint</a:t>
            </a:r>
          </a:p>
        </p:txBody>
      </p:sp>
      <p:sp>
        <p:nvSpPr>
          <p:cNvPr id="16" name="Hexagon 15">
            <a:extLst>
              <a:ext uri="{FF2B5EF4-FFF2-40B4-BE49-F238E27FC236}">
                <a16:creationId xmlns:a16="http://schemas.microsoft.com/office/drawing/2014/main" id="{20D73B8B-2D9F-4B45-95B3-90A5C65DFA36}"/>
              </a:ext>
            </a:extLst>
          </p:cNvPr>
          <p:cNvSpPr/>
          <p:nvPr/>
        </p:nvSpPr>
        <p:spPr>
          <a:xfrm>
            <a:off x="3658852" y="4563858"/>
            <a:ext cx="1828800" cy="1463040"/>
          </a:xfrm>
          <a:prstGeom prst="hexagon">
            <a:avLst/>
          </a:prstGeom>
          <a:gradFill flip="none" rotWithShape="1">
            <a:gsLst>
              <a:gs pos="0">
                <a:srgbClr val="254061">
                  <a:shade val="30000"/>
                  <a:satMod val="115000"/>
                </a:srgbClr>
              </a:gs>
              <a:gs pos="50000">
                <a:srgbClr val="254061">
                  <a:shade val="67500"/>
                  <a:satMod val="115000"/>
                </a:srgbClr>
              </a:gs>
              <a:gs pos="100000">
                <a:srgbClr val="254061">
                  <a:shade val="100000"/>
                  <a:satMod val="115000"/>
                </a:srgbClr>
              </a:gs>
            </a:gsLst>
            <a:path path="circle">
              <a:fillToRect l="50000" t="50000" r="50000" b="50000"/>
            </a:path>
            <a:tileRect/>
          </a:gra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t>Cleaner indoor air</a:t>
            </a:r>
          </a:p>
        </p:txBody>
      </p:sp>
      <p:sp>
        <p:nvSpPr>
          <p:cNvPr id="17" name="Hexagon 16">
            <a:extLst>
              <a:ext uri="{FF2B5EF4-FFF2-40B4-BE49-F238E27FC236}">
                <a16:creationId xmlns:a16="http://schemas.microsoft.com/office/drawing/2014/main" id="{998038FB-79AF-4308-89FE-CD5CCBC25F09}"/>
              </a:ext>
            </a:extLst>
          </p:cNvPr>
          <p:cNvSpPr/>
          <p:nvPr/>
        </p:nvSpPr>
        <p:spPr>
          <a:xfrm>
            <a:off x="5487026" y="4563858"/>
            <a:ext cx="1828800" cy="1463040"/>
          </a:xfrm>
          <a:prstGeom prst="hexagon">
            <a:avLst/>
          </a:prstGeom>
          <a:gradFill flip="none" rotWithShape="1">
            <a:gsLst>
              <a:gs pos="0">
                <a:srgbClr val="254061">
                  <a:shade val="30000"/>
                  <a:satMod val="115000"/>
                </a:srgbClr>
              </a:gs>
              <a:gs pos="50000">
                <a:srgbClr val="254061">
                  <a:shade val="67500"/>
                  <a:satMod val="115000"/>
                </a:srgbClr>
              </a:gs>
              <a:gs pos="100000">
                <a:srgbClr val="254061">
                  <a:shade val="100000"/>
                  <a:satMod val="115000"/>
                </a:srgbClr>
              </a:gs>
            </a:gsLst>
            <a:path path="circle">
              <a:fillToRect t="100000" r="100000"/>
            </a:path>
            <a:tileRect l="-100000" b="-100000"/>
          </a:gra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t>Sustainable building materials</a:t>
            </a:r>
          </a:p>
        </p:txBody>
      </p:sp>
      <p:pic>
        <p:nvPicPr>
          <p:cNvPr id="30" name="Audio 29">
            <a:hlinkClick r:id="" action="ppaction://media"/>
            <a:extLst>
              <a:ext uri="{FF2B5EF4-FFF2-40B4-BE49-F238E27FC236}">
                <a16:creationId xmlns:a16="http://schemas.microsoft.com/office/drawing/2014/main" id="{2EC225AD-294F-464B-BDF2-B180596E5559}"/>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82000" y="6096000"/>
            <a:ext cx="609600" cy="609600"/>
          </a:xfrm>
          <a:prstGeom prst="rect">
            <a:avLst/>
          </a:prstGeom>
        </p:spPr>
      </p:pic>
      <p:sp>
        <p:nvSpPr>
          <p:cNvPr id="31" name="Rectangle 30">
            <a:extLst>
              <a:ext uri="{FF2B5EF4-FFF2-40B4-BE49-F238E27FC236}">
                <a16:creationId xmlns:a16="http://schemas.microsoft.com/office/drawing/2014/main" id="{50209833-4772-4A7D-8C4C-90D984B6BDB8}"/>
              </a:ext>
            </a:extLst>
          </p:cNvPr>
          <p:cNvSpPr/>
          <p:nvPr/>
        </p:nvSpPr>
        <p:spPr>
          <a:xfrm>
            <a:off x="7539789" y="6356350"/>
            <a:ext cx="1604211" cy="50165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700703504"/>
      </p:ext>
    </p:extLst>
  </p:cSld>
  <p:clrMapOvr>
    <a:masterClrMapping/>
  </p:clrMapOvr>
  <mc:AlternateContent xmlns:mc="http://schemas.openxmlformats.org/markup-compatibility/2006" xmlns:p14="http://schemas.microsoft.com/office/powerpoint/2010/main">
    <mc:Choice Requires="p14">
      <p:transition spd="slow" p14:dur="2000" advTm="203917"/>
    </mc:Choice>
    <mc:Fallback xmlns="">
      <p:transition spd="slow" advTm="2039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7" fill="hold" display="0">
                  <p:stCondLst>
                    <p:cond delay="indefinite"/>
                  </p:stCondLst>
                  <p:endCondLst>
                    <p:cond evt="onStopAudio" delay="0">
                      <p:tgtEl>
                        <p:sldTgt/>
                      </p:tgtEl>
                    </p:cond>
                  </p:endCondLst>
                </p:cTn>
                <p:tgtEl>
                  <p:spTgt spid="30"/>
                </p:tgtEl>
              </p:cMediaNode>
            </p:audio>
          </p:childTnLst>
        </p:cTn>
      </p:par>
    </p:tnLst>
    <p:bldLst>
      <p:bldP spid="11" grpId="0" animBg="1"/>
      <p:bldP spid="12" grpId="0" animBg="1"/>
      <p:bldP spid="13" grpId="0" animBg="1"/>
      <p:bldP spid="14" grpId="0" animBg="1"/>
      <p:bldP spid="8" grpId="0" animBg="1"/>
      <p:bldP spid="9" grpId="0" animBg="1"/>
      <p:bldP spid="10" grpId="0" animBg="1"/>
      <p:bldP spid="15" grpId="0" animBg="1"/>
      <p:bldP spid="16" grpId="0" animBg="1"/>
      <p:bldP spid="17"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11560" y="1645920"/>
            <a:ext cx="8295932" cy="4940236"/>
          </a:xfrm>
          <a:noFill/>
          <a:ln>
            <a:noFill/>
          </a:ln>
        </p:spPr>
        <p:txBody>
          <a:bodyPr>
            <a:normAutofit/>
          </a:bodyPr>
          <a:lstStyle/>
          <a:p>
            <a:r>
              <a:rPr lang="en-US" sz="2400" b="1" i="1" dirty="0"/>
              <a:t>We are an award-winning education provider focused on sustainability and business efficiency.</a:t>
            </a:r>
          </a:p>
          <a:p>
            <a:endParaRPr lang="en-US" b="1" dirty="0"/>
          </a:p>
          <a:p>
            <a:endParaRPr lang="en-US" b="1" dirty="0"/>
          </a:p>
          <a:p>
            <a:endParaRPr lang="en-US" b="1" dirty="0"/>
          </a:p>
          <a:p>
            <a:endParaRPr lang="en-US" sz="2000" b="1" dirty="0"/>
          </a:p>
          <a:p>
            <a:r>
              <a:rPr lang="en-US" sz="2400" b="1" dirty="0"/>
              <a:t>Our Products and Services Include:</a:t>
            </a:r>
            <a:endParaRPr lang="en-US" sz="2400" dirty="0"/>
          </a:p>
          <a:p>
            <a:pPr>
              <a:buFont typeface="Arial"/>
              <a:buChar char="•"/>
            </a:pPr>
            <a:r>
              <a:rPr lang="en-US" sz="2000" dirty="0"/>
              <a:t> Live and Online Exam Prep </a:t>
            </a:r>
          </a:p>
          <a:p>
            <a:pPr>
              <a:buFont typeface="Arial"/>
              <a:buChar char="•"/>
            </a:pPr>
            <a:r>
              <a:rPr lang="en-US" sz="2000" dirty="0"/>
              <a:t> Credential Maintenance</a:t>
            </a:r>
          </a:p>
          <a:p>
            <a:pPr>
              <a:buFont typeface="Arial"/>
              <a:buChar char="•"/>
            </a:pPr>
            <a:r>
              <a:rPr lang="en-US" sz="2000" dirty="0"/>
              <a:t> In-House and Corporate Training </a:t>
            </a:r>
          </a:p>
          <a:p>
            <a:pPr>
              <a:buFont typeface="Arial"/>
              <a:buChar char="•"/>
            </a:pPr>
            <a:r>
              <a:rPr lang="en-US" sz="2000" dirty="0"/>
              <a:t> Practice Questions and Study Sheets for Review</a:t>
            </a:r>
          </a:p>
          <a:p>
            <a:endParaRPr lang="en-US" dirty="0"/>
          </a:p>
        </p:txBody>
      </p:sp>
      <p:sp>
        <p:nvSpPr>
          <p:cNvPr id="3" name="Title 2"/>
          <p:cNvSpPr>
            <a:spLocks noGrp="1"/>
          </p:cNvSpPr>
          <p:nvPr>
            <p:ph type="title"/>
          </p:nvPr>
        </p:nvSpPr>
        <p:spPr/>
        <p:txBody>
          <a:bodyPr/>
          <a:lstStyle/>
          <a:p>
            <a:r>
              <a:rPr lang="en-US" dirty="0" err="1"/>
              <a:t>Everblue</a:t>
            </a:r>
            <a:r>
              <a:rPr lang="en-US" dirty="0"/>
              <a:t> Training</a:t>
            </a:r>
          </a:p>
        </p:txBody>
      </p:sp>
      <p:pic>
        <p:nvPicPr>
          <p:cNvPr id="4" name="Picture 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757632" y="3015125"/>
            <a:ext cx="3539620" cy="924002"/>
          </a:xfrm>
          <a:prstGeom prst="rect">
            <a:avLst/>
          </a:prstGeom>
        </p:spPr>
      </p:pic>
      <p:sp>
        <p:nvSpPr>
          <p:cNvPr id="6" name="Rectangle 5">
            <a:extLst>
              <a:ext uri="{FF2B5EF4-FFF2-40B4-BE49-F238E27FC236}">
                <a16:creationId xmlns:a16="http://schemas.microsoft.com/office/drawing/2014/main" id="{01C5ADDF-4A08-49D1-B2E7-DA57EF897EEF}"/>
              </a:ext>
            </a:extLst>
          </p:cNvPr>
          <p:cNvSpPr/>
          <p:nvPr/>
        </p:nvSpPr>
        <p:spPr>
          <a:xfrm>
            <a:off x="7539789" y="6356350"/>
            <a:ext cx="1604211" cy="50165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Audio 6">
            <a:hlinkClick r:id="" action="ppaction://media"/>
            <a:extLst>
              <a:ext uri="{FF2B5EF4-FFF2-40B4-BE49-F238E27FC236}">
                <a16:creationId xmlns:a16="http://schemas.microsoft.com/office/drawing/2014/main" id="{B5387FFB-751F-402B-9B69-7B18AC5237D9}"/>
              </a:ext>
            </a:extLst>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382000" y="6096000"/>
            <a:ext cx="609600" cy="609600"/>
          </a:xfrm>
          <a:prstGeom prst="rect">
            <a:avLst/>
          </a:prstGeom>
        </p:spPr>
      </p:pic>
    </p:spTree>
    <p:custDataLst>
      <p:tags r:id="rId1"/>
    </p:custDataLst>
    <p:extLst>
      <p:ext uri="{BB962C8B-B14F-4D97-AF65-F5344CB8AC3E}">
        <p14:creationId xmlns:p14="http://schemas.microsoft.com/office/powerpoint/2010/main" val="256221465"/>
      </p:ext>
    </p:extLst>
  </p:cSld>
  <p:clrMapOvr>
    <a:masterClrMapping/>
  </p:clrMapOvr>
  <mc:AlternateContent xmlns:mc="http://schemas.openxmlformats.org/markup-compatibility/2006" xmlns:p14="http://schemas.microsoft.com/office/powerpoint/2010/main">
    <mc:Choice Requires="p14">
      <p:transition spd="slow" p14:dur="2000" advTm="28746"/>
    </mc:Choice>
    <mc:Fallback xmlns="">
      <p:transition spd="slow" advTm="287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7" fill="hold" display="0">
                  <p:stCondLst>
                    <p:cond delay="indefinite"/>
                  </p:stCondLst>
                  <p:endCondLst>
                    <p:cond evt="onStopAudio" delay="0">
                      <p:tgtEl>
                        <p:sldTgt/>
                      </p:tgtEl>
                    </p:cond>
                  </p:endCondLst>
                </p:cTn>
                <p:tgtEl>
                  <p:spTgt spid="7"/>
                </p:tgtEl>
              </p:cMediaNode>
            </p:audi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nvSpPr>
        <p:spPr>
          <a:xfrm>
            <a:off x="655320" y="1645920"/>
            <a:ext cx="7741920" cy="434339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Wingdings" pitchFamily="2" charset="2"/>
              <a:buChar char="§"/>
              <a:defRPr sz="3200" kern="1200">
                <a:solidFill>
                  <a:schemeClr val="tx2">
                    <a:lumMod val="7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2">
                    <a:lumMod val="75000"/>
                  </a:schemeClr>
                </a:solidFill>
                <a:latin typeface="+mn-lt"/>
                <a:ea typeface="+mn-ea"/>
                <a:cs typeface="+mn-cs"/>
              </a:defRPr>
            </a:lvl2pPr>
            <a:lvl3pPr marL="1143000" indent="-228600" algn="l" defTabSz="914400" rtl="0" eaLnBrk="1" latinLnBrk="0" hangingPunct="1">
              <a:spcBef>
                <a:spcPct val="20000"/>
              </a:spcBef>
              <a:buFont typeface="Wingdings" pitchFamily="2" charset="2"/>
              <a:buChar char="§"/>
              <a:defRPr sz="2400" kern="1200">
                <a:solidFill>
                  <a:schemeClr val="tx2">
                    <a:lumMod val="7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2">
                    <a:lumMod val="7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2">
                    <a:lumMod val="7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buFont typeface="Wingdings" pitchFamily="2" charset="2"/>
              <a:buNone/>
            </a:pPr>
            <a:endParaRPr lang="en-US" sz="4800" b="1" dirty="0">
              <a:solidFill>
                <a:srgbClr val="1F497D">
                  <a:lumMod val="75000"/>
                </a:srgbClr>
              </a:solidFill>
            </a:endParaRPr>
          </a:p>
          <a:p>
            <a:pPr algn="ctr">
              <a:buFont typeface="Wingdings" pitchFamily="2" charset="2"/>
              <a:buNone/>
            </a:pPr>
            <a:r>
              <a:rPr lang="en-US" sz="4800" b="1" dirty="0">
                <a:solidFill>
                  <a:srgbClr val="1F497D">
                    <a:lumMod val="75000"/>
                  </a:srgbClr>
                </a:solidFill>
              </a:rPr>
              <a:t>Questions?</a:t>
            </a:r>
          </a:p>
          <a:p>
            <a:pPr algn="ctr">
              <a:buFont typeface="Wingdings" pitchFamily="2" charset="2"/>
              <a:buNone/>
            </a:pPr>
            <a:r>
              <a:rPr lang="en-US" sz="3600" dirty="0">
                <a:solidFill>
                  <a:srgbClr val="1F497D">
                    <a:lumMod val="75000"/>
                  </a:srgbClr>
                </a:solidFill>
              </a:rPr>
              <a:t>support@everbluetraining.com</a:t>
            </a:r>
          </a:p>
          <a:p>
            <a:pPr algn="ctr">
              <a:buFont typeface="Wingdings" pitchFamily="2" charset="2"/>
              <a:buNone/>
            </a:pPr>
            <a:r>
              <a:rPr lang="en-US" sz="3600" dirty="0">
                <a:solidFill>
                  <a:srgbClr val="1F497D">
                    <a:lumMod val="75000"/>
                  </a:srgbClr>
                </a:solidFill>
              </a:rPr>
              <a:t>(800) 460-2575</a:t>
            </a:r>
          </a:p>
          <a:p>
            <a:pPr algn="ctr">
              <a:buNone/>
            </a:pPr>
            <a:endParaRPr lang="en-US" dirty="0"/>
          </a:p>
        </p:txBody>
      </p:sp>
      <p:sp>
        <p:nvSpPr>
          <p:cNvPr id="4" name="Rectangle 3">
            <a:extLst>
              <a:ext uri="{FF2B5EF4-FFF2-40B4-BE49-F238E27FC236}">
                <a16:creationId xmlns:a16="http://schemas.microsoft.com/office/drawing/2014/main" id="{D567E36D-29C4-4C8D-9133-43784EDFF9F6}"/>
              </a:ext>
            </a:extLst>
          </p:cNvPr>
          <p:cNvSpPr/>
          <p:nvPr/>
        </p:nvSpPr>
        <p:spPr>
          <a:xfrm>
            <a:off x="7539789" y="6356350"/>
            <a:ext cx="1604211" cy="50165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Audio 2">
            <a:hlinkClick r:id="" action="ppaction://media"/>
            <a:extLst>
              <a:ext uri="{FF2B5EF4-FFF2-40B4-BE49-F238E27FC236}">
                <a16:creationId xmlns:a16="http://schemas.microsoft.com/office/drawing/2014/main" id="{6B9574C4-6D0A-47EF-8EF4-4CF65457E76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120394737"/>
      </p:ext>
    </p:extLst>
  </p:cSld>
  <p:clrMapOvr>
    <a:masterClrMapping/>
  </p:clrMapOvr>
  <mc:AlternateContent xmlns:mc="http://schemas.openxmlformats.org/markup-compatibility/2006" xmlns:p14="http://schemas.microsoft.com/office/powerpoint/2010/main">
    <mc:Choice Requires="p14">
      <p:transition spd="slow" p14:dur="2000" advTm="28630"/>
    </mc:Choice>
    <mc:Fallback xmlns="">
      <p:transition spd="slow" advTm="286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04588"/>
            <a:ext cx="8229600" cy="790441"/>
          </a:xfrm>
        </p:spPr>
        <p:txBody>
          <a:bodyPr/>
          <a:lstStyle/>
          <a:p>
            <a:r>
              <a:rPr lang="en-US" dirty="0"/>
              <a:t>LEED v4.1 Practices</a:t>
            </a:r>
          </a:p>
        </p:txBody>
      </p:sp>
      <p:sp>
        <p:nvSpPr>
          <p:cNvPr id="28" name="Content Placeholder 27">
            <a:extLst>
              <a:ext uri="{FF2B5EF4-FFF2-40B4-BE49-F238E27FC236}">
                <a16:creationId xmlns:a16="http://schemas.microsoft.com/office/drawing/2014/main" id="{7DC58B1E-E44F-445B-8CC2-5A5CF784CBDF}"/>
              </a:ext>
            </a:extLst>
          </p:cNvPr>
          <p:cNvSpPr>
            <a:spLocks noGrp="1"/>
          </p:cNvSpPr>
          <p:nvPr>
            <p:ph idx="1"/>
          </p:nvPr>
        </p:nvSpPr>
        <p:spPr/>
        <p:txBody>
          <a:bodyPr/>
          <a:lstStyle/>
          <a:p>
            <a:endParaRPr lang="en-US" dirty="0"/>
          </a:p>
        </p:txBody>
      </p:sp>
      <p:sp>
        <p:nvSpPr>
          <p:cNvPr id="18" name="Hexagon 17">
            <a:extLst>
              <a:ext uri="{FF2B5EF4-FFF2-40B4-BE49-F238E27FC236}">
                <a16:creationId xmlns:a16="http://schemas.microsoft.com/office/drawing/2014/main" id="{4E972C16-C9E0-45C1-9ECD-517326392500}"/>
              </a:ext>
            </a:extLst>
          </p:cNvPr>
          <p:cNvSpPr/>
          <p:nvPr/>
        </p:nvSpPr>
        <p:spPr>
          <a:xfrm>
            <a:off x="2258762" y="1396275"/>
            <a:ext cx="2286000" cy="1737360"/>
          </a:xfrm>
          <a:prstGeom prst="hexagon">
            <a:avLst/>
          </a:prstGeom>
          <a:solidFill>
            <a:srgbClr val="344575"/>
          </a:solidFill>
          <a:ln w="12700">
            <a:solidFill>
              <a:srgbClr val="00B050"/>
            </a:solidFill>
          </a:ln>
          <a:effectLst>
            <a:glow rad="63500">
              <a:schemeClr val="accent1">
                <a:satMod val="175000"/>
                <a:alpha val="4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a:solidFill>
                  <a:schemeClr val="bg1"/>
                </a:solidFill>
              </a:rPr>
              <a:t>Energy metrics apply to GHG emissions</a:t>
            </a:r>
          </a:p>
        </p:txBody>
      </p:sp>
      <p:sp>
        <p:nvSpPr>
          <p:cNvPr id="20" name="Hexagon 19">
            <a:extLst>
              <a:ext uri="{FF2B5EF4-FFF2-40B4-BE49-F238E27FC236}">
                <a16:creationId xmlns:a16="http://schemas.microsoft.com/office/drawing/2014/main" id="{E6A15C3A-D345-41AA-9D6D-5CAB2439F581}"/>
              </a:ext>
            </a:extLst>
          </p:cNvPr>
          <p:cNvSpPr/>
          <p:nvPr/>
        </p:nvSpPr>
        <p:spPr>
          <a:xfrm>
            <a:off x="4624972" y="1396275"/>
            <a:ext cx="2286000" cy="1737360"/>
          </a:xfrm>
          <a:prstGeom prst="hexagon">
            <a:avLst/>
          </a:prstGeom>
          <a:solidFill>
            <a:srgbClr val="D00000"/>
          </a:solidFill>
          <a:ln w="12700">
            <a:solidFill>
              <a:srgbClr val="00B050"/>
            </a:solidFill>
          </a:ln>
          <a:effectLst>
            <a:glow rad="63500">
              <a:schemeClr val="accent1">
                <a:satMod val="175000"/>
                <a:alpha val="4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ea typeface="Calibri" panose="020F0502020204030204" pitchFamily="34" charset="0"/>
                <a:cs typeface="Times New Roman" panose="02020603050405020304" pitchFamily="18" charset="0"/>
              </a:rPr>
              <a:t>Applicable and achievable credit requirements </a:t>
            </a:r>
            <a:endParaRPr lang="en-US" b="1" dirty="0">
              <a:solidFill>
                <a:schemeClr val="bg1"/>
              </a:solidFill>
            </a:endParaRPr>
          </a:p>
        </p:txBody>
      </p:sp>
      <p:sp>
        <p:nvSpPr>
          <p:cNvPr id="22" name="Hexagon 21">
            <a:extLst>
              <a:ext uri="{FF2B5EF4-FFF2-40B4-BE49-F238E27FC236}">
                <a16:creationId xmlns:a16="http://schemas.microsoft.com/office/drawing/2014/main" id="{6070B2CA-34EF-4E5B-9F14-C8127DA3ECBC}"/>
              </a:ext>
            </a:extLst>
          </p:cNvPr>
          <p:cNvSpPr/>
          <p:nvPr/>
        </p:nvSpPr>
        <p:spPr>
          <a:xfrm>
            <a:off x="3441867" y="4531701"/>
            <a:ext cx="2286000" cy="1737360"/>
          </a:xfrm>
          <a:prstGeom prst="hexagon">
            <a:avLst/>
          </a:prstGeom>
          <a:solidFill>
            <a:srgbClr val="00B050"/>
          </a:solidFill>
          <a:ln w="12700">
            <a:solidFill>
              <a:srgbClr val="00B050"/>
            </a:solidFill>
          </a:ln>
          <a:effectLst>
            <a:glow rad="63500">
              <a:schemeClr val="accent1">
                <a:satMod val="175000"/>
                <a:alpha val="4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a:solidFill>
                  <a:schemeClr val="bg1"/>
                </a:solidFill>
              </a:rPr>
              <a:t>Materials and resources acknowledges current market situation</a:t>
            </a:r>
          </a:p>
        </p:txBody>
      </p:sp>
      <p:sp>
        <p:nvSpPr>
          <p:cNvPr id="21" name="Hexagon 20">
            <a:extLst>
              <a:ext uri="{FF2B5EF4-FFF2-40B4-BE49-F238E27FC236}">
                <a16:creationId xmlns:a16="http://schemas.microsoft.com/office/drawing/2014/main" id="{7E5E1B44-D2A8-449C-BF8F-6652ECA536B1}"/>
              </a:ext>
            </a:extLst>
          </p:cNvPr>
          <p:cNvSpPr/>
          <p:nvPr/>
        </p:nvSpPr>
        <p:spPr>
          <a:xfrm>
            <a:off x="1540861" y="3316912"/>
            <a:ext cx="2286000" cy="1737360"/>
          </a:xfrm>
          <a:prstGeom prst="hexagon">
            <a:avLst/>
          </a:prstGeom>
          <a:solidFill>
            <a:srgbClr val="984807"/>
          </a:solidFill>
          <a:ln w="12700">
            <a:solidFill>
              <a:srgbClr val="00B050"/>
            </a:solidFill>
          </a:ln>
          <a:effectLst>
            <a:glow rad="63500">
              <a:schemeClr val="accent1">
                <a:satMod val="175000"/>
                <a:alpha val="4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a:solidFill>
                  <a:schemeClr val="bg1"/>
                </a:solidFill>
              </a:rPr>
              <a:t>Renewable energy credit reflects changes in market</a:t>
            </a:r>
          </a:p>
        </p:txBody>
      </p:sp>
      <p:sp>
        <p:nvSpPr>
          <p:cNvPr id="23" name="Hexagon 22">
            <a:extLst>
              <a:ext uri="{FF2B5EF4-FFF2-40B4-BE49-F238E27FC236}">
                <a16:creationId xmlns:a16="http://schemas.microsoft.com/office/drawing/2014/main" id="{2010CAE9-268B-4EB2-9CE9-A081B0C66A3B}"/>
              </a:ext>
            </a:extLst>
          </p:cNvPr>
          <p:cNvSpPr/>
          <p:nvPr/>
        </p:nvSpPr>
        <p:spPr>
          <a:xfrm>
            <a:off x="5390146" y="3316912"/>
            <a:ext cx="2286000" cy="1737360"/>
          </a:xfrm>
          <a:prstGeom prst="hexagon">
            <a:avLst/>
          </a:prstGeom>
          <a:solidFill>
            <a:srgbClr val="7030A0"/>
          </a:solidFill>
          <a:ln w="12700">
            <a:solidFill>
              <a:srgbClr val="00B050"/>
            </a:solidFill>
          </a:ln>
          <a:effectLst>
            <a:glow rad="63500">
              <a:schemeClr val="accent1">
                <a:satMod val="175000"/>
                <a:alpha val="4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a:solidFill>
                  <a:schemeClr val="bg1"/>
                </a:solidFill>
              </a:rPr>
              <a:t>Streamlined requirements</a:t>
            </a:r>
          </a:p>
        </p:txBody>
      </p:sp>
      <p:pic>
        <p:nvPicPr>
          <p:cNvPr id="36" name="Audio 35">
            <a:hlinkClick r:id="" action="ppaction://media"/>
            <a:extLst>
              <a:ext uri="{FF2B5EF4-FFF2-40B4-BE49-F238E27FC236}">
                <a16:creationId xmlns:a16="http://schemas.microsoft.com/office/drawing/2014/main" id="{06CA3A45-325B-4486-A8EF-36297583A017}"/>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82000" y="6096000"/>
            <a:ext cx="609600" cy="609600"/>
          </a:xfrm>
          <a:prstGeom prst="rect">
            <a:avLst/>
          </a:prstGeom>
        </p:spPr>
      </p:pic>
      <p:sp>
        <p:nvSpPr>
          <p:cNvPr id="37" name="Rectangle 36">
            <a:extLst>
              <a:ext uri="{FF2B5EF4-FFF2-40B4-BE49-F238E27FC236}">
                <a16:creationId xmlns:a16="http://schemas.microsoft.com/office/drawing/2014/main" id="{CA760F35-67C3-4992-9C05-F22FD6DFE05B}"/>
              </a:ext>
            </a:extLst>
          </p:cNvPr>
          <p:cNvSpPr/>
          <p:nvPr/>
        </p:nvSpPr>
        <p:spPr>
          <a:xfrm>
            <a:off x="7539789" y="6356350"/>
            <a:ext cx="1604211" cy="50165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594482747"/>
      </p:ext>
    </p:extLst>
  </p:cSld>
  <p:clrMapOvr>
    <a:masterClrMapping/>
  </p:clrMapOvr>
  <mc:AlternateContent xmlns:mc="http://schemas.openxmlformats.org/markup-compatibility/2006" xmlns:p14="http://schemas.microsoft.com/office/powerpoint/2010/main">
    <mc:Choice Requires="p14">
      <p:transition spd="slow" p14:dur="2000" advTm="42219"/>
    </mc:Choice>
    <mc:Fallback xmlns="">
      <p:transition spd="slow" advTm="4221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6"/>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7" fill="hold" display="0">
                  <p:stCondLst>
                    <p:cond delay="indefinite"/>
                  </p:stCondLst>
                  <p:endCondLst>
                    <p:cond evt="onStopAudio" delay="0">
                      <p:tgtEl>
                        <p:sldTgt/>
                      </p:tgtEl>
                    </p:cond>
                  </p:endCondLst>
                </p:cTn>
                <p:tgtEl>
                  <p:spTgt spid="36"/>
                </p:tgtEl>
              </p:cMediaNode>
            </p:audio>
          </p:childTnLst>
        </p:cTn>
      </p:par>
    </p:tnLst>
    <p:bldLst>
      <p:bldP spid="18" grpId="0" animBg="1"/>
      <p:bldP spid="20" grpId="0" animBg="1"/>
      <p:bldP spid="22" grpId="0" animBg="1"/>
      <p:bldP spid="21" grpId="0" animBg="1"/>
      <p:bldP spid="2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04588"/>
            <a:ext cx="8229600" cy="790441"/>
          </a:xfrm>
        </p:spPr>
        <p:txBody>
          <a:bodyPr/>
          <a:lstStyle/>
          <a:p>
            <a:r>
              <a:rPr lang="en-US" dirty="0"/>
              <a:t>LEED O+M v4.1 Practices</a:t>
            </a:r>
          </a:p>
        </p:txBody>
      </p:sp>
      <p:sp>
        <p:nvSpPr>
          <p:cNvPr id="28" name="Content Placeholder 27">
            <a:extLst>
              <a:ext uri="{FF2B5EF4-FFF2-40B4-BE49-F238E27FC236}">
                <a16:creationId xmlns:a16="http://schemas.microsoft.com/office/drawing/2014/main" id="{7DC58B1E-E44F-445B-8CC2-5A5CF784CBDF}"/>
              </a:ext>
            </a:extLst>
          </p:cNvPr>
          <p:cNvSpPr>
            <a:spLocks noGrp="1"/>
          </p:cNvSpPr>
          <p:nvPr>
            <p:ph idx="1"/>
          </p:nvPr>
        </p:nvSpPr>
        <p:spPr/>
        <p:txBody>
          <a:bodyPr/>
          <a:lstStyle/>
          <a:p>
            <a:endParaRPr lang="en-US" dirty="0"/>
          </a:p>
        </p:txBody>
      </p:sp>
      <p:sp>
        <p:nvSpPr>
          <p:cNvPr id="18" name="Hexagon 17">
            <a:extLst>
              <a:ext uri="{FF2B5EF4-FFF2-40B4-BE49-F238E27FC236}">
                <a16:creationId xmlns:a16="http://schemas.microsoft.com/office/drawing/2014/main" id="{4E972C16-C9E0-45C1-9ECD-517326392500}"/>
              </a:ext>
            </a:extLst>
          </p:cNvPr>
          <p:cNvSpPr/>
          <p:nvPr/>
        </p:nvSpPr>
        <p:spPr>
          <a:xfrm>
            <a:off x="2258762" y="1396275"/>
            <a:ext cx="2286000" cy="1737360"/>
          </a:xfrm>
          <a:prstGeom prst="hexagon">
            <a:avLst/>
          </a:prstGeom>
          <a:solidFill>
            <a:srgbClr val="344575">
              <a:alpha val="50196"/>
            </a:srgbClr>
          </a:solidFill>
          <a:ln w="12700">
            <a:solidFill>
              <a:srgbClr val="00B050"/>
            </a:solidFill>
          </a:ln>
          <a:effectLst>
            <a:glow rad="63500">
              <a:schemeClr val="accent1">
                <a:satMod val="175000"/>
                <a:alpha val="4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bg1">
                    <a:lumMod val="75000"/>
                  </a:schemeClr>
                </a:solidFill>
              </a:rPr>
              <a:t>Shift from documents for documentation to data </a:t>
            </a:r>
            <a:endParaRPr lang="en-US" sz="1400" b="1" dirty="0">
              <a:solidFill>
                <a:schemeClr val="bg1">
                  <a:lumMod val="75000"/>
                </a:schemeClr>
              </a:solidFill>
            </a:endParaRPr>
          </a:p>
        </p:txBody>
      </p:sp>
      <p:sp>
        <p:nvSpPr>
          <p:cNvPr id="20" name="Hexagon 19">
            <a:extLst>
              <a:ext uri="{FF2B5EF4-FFF2-40B4-BE49-F238E27FC236}">
                <a16:creationId xmlns:a16="http://schemas.microsoft.com/office/drawing/2014/main" id="{E6A15C3A-D345-41AA-9D6D-5CAB2439F581}"/>
              </a:ext>
            </a:extLst>
          </p:cNvPr>
          <p:cNvSpPr/>
          <p:nvPr/>
        </p:nvSpPr>
        <p:spPr>
          <a:xfrm>
            <a:off x="4624972" y="1396275"/>
            <a:ext cx="2286000" cy="1737360"/>
          </a:xfrm>
          <a:prstGeom prst="hexagon">
            <a:avLst/>
          </a:prstGeom>
          <a:solidFill>
            <a:srgbClr val="D00000">
              <a:alpha val="50196"/>
            </a:srgbClr>
          </a:solidFill>
          <a:ln w="12700">
            <a:solidFill>
              <a:srgbClr val="00B050"/>
            </a:solidFill>
          </a:ln>
          <a:effectLst>
            <a:glow rad="63500">
              <a:schemeClr val="accent1">
                <a:satMod val="175000"/>
                <a:alpha val="4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lvl="0" algn="ctr"/>
            <a:r>
              <a:rPr lang="en-US" dirty="0">
                <a:solidFill>
                  <a:schemeClr val="bg1">
                    <a:lumMod val="75000"/>
                  </a:schemeClr>
                </a:solidFill>
              </a:rPr>
              <a:t>Tracking performance along several vectors</a:t>
            </a:r>
          </a:p>
        </p:txBody>
      </p:sp>
      <p:sp>
        <p:nvSpPr>
          <p:cNvPr id="22" name="Hexagon 21">
            <a:extLst>
              <a:ext uri="{FF2B5EF4-FFF2-40B4-BE49-F238E27FC236}">
                <a16:creationId xmlns:a16="http://schemas.microsoft.com/office/drawing/2014/main" id="{6070B2CA-34EF-4E5B-9F14-C8127DA3ECBC}"/>
              </a:ext>
            </a:extLst>
          </p:cNvPr>
          <p:cNvSpPr/>
          <p:nvPr/>
        </p:nvSpPr>
        <p:spPr>
          <a:xfrm>
            <a:off x="3441867" y="4531701"/>
            <a:ext cx="2286000" cy="1737360"/>
          </a:xfrm>
          <a:prstGeom prst="hexagon">
            <a:avLst/>
          </a:prstGeom>
          <a:solidFill>
            <a:srgbClr val="00B050">
              <a:alpha val="50196"/>
            </a:srgbClr>
          </a:solidFill>
          <a:ln w="12700">
            <a:solidFill>
              <a:srgbClr val="00B050"/>
            </a:solidFill>
          </a:ln>
          <a:effectLst>
            <a:glow rad="63500">
              <a:schemeClr val="accent1">
                <a:satMod val="175000"/>
                <a:alpha val="4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a:solidFill>
                  <a:schemeClr val="bg1">
                    <a:lumMod val="75000"/>
                  </a:schemeClr>
                </a:solidFill>
              </a:rPr>
              <a:t>Applies to Interiors</a:t>
            </a:r>
          </a:p>
        </p:txBody>
      </p:sp>
      <p:sp>
        <p:nvSpPr>
          <p:cNvPr id="21" name="Hexagon 20">
            <a:extLst>
              <a:ext uri="{FF2B5EF4-FFF2-40B4-BE49-F238E27FC236}">
                <a16:creationId xmlns:a16="http://schemas.microsoft.com/office/drawing/2014/main" id="{7E5E1B44-D2A8-449C-BF8F-6652ECA536B1}"/>
              </a:ext>
            </a:extLst>
          </p:cNvPr>
          <p:cNvSpPr/>
          <p:nvPr/>
        </p:nvSpPr>
        <p:spPr>
          <a:xfrm>
            <a:off x="1540861" y="3316912"/>
            <a:ext cx="2286000" cy="1737360"/>
          </a:xfrm>
          <a:prstGeom prst="hexagon">
            <a:avLst/>
          </a:prstGeom>
          <a:solidFill>
            <a:srgbClr val="984807">
              <a:alpha val="50196"/>
            </a:srgbClr>
          </a:solidFill>
          <a:ln w="12700">
            <a:solidFill>
              <a:srgbClr val="00B050"/>
            </a:solidFill>
          </a:ln>
          <a:effectLst>
            <a:glow rad="63500">
              <a:schemeClr val="accent1">
                <a:satMod val="175000"/>
                <a:alpha val="4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solidFill>
                  <a:schemeClr val="bg1">
                    <a:lumMod val="75000"/>
                  </a:schemeClr>
                </a:solidFill>
              </a:rPr>
              <a:t>Data driven recertification that aligns with certification requirements</a:t>
            </a:r>
            <a:endParaRPr lang="en-US" sz="1200" b="1" dirty="0">
              <a:solidFill>
                <a:schemeClr val="bg1">
                  <a:lumMod val="75000"/>
                </a:schemeClr>
              </a:solidFill>
            </a:endParaRPr>
          </a:p>
        </p:txBody>
      </p:sp>
      <p:sp>
        <p:nvSpPr>
          <p:cNvPr id="23" name="Hexagon 22">
            <a:extLst>
              <a:ext uri="{FF2B5EF4-FFF2-40B4-BE49-F238E27FC236}">
                <a16:creationId xmlns:a16="http://schemas.microsoft.com/office/drawing/2014/main" id="{2010CAE9-268B-4EB2-9CE9-A081B0C66A3B}"/>
              </a:ext>
            </a:extLst>
          </p:cNvPr>
          <p:cNvSpPr/>
          <p:nvPr/>
        </p:nvSpPr>
        <p:spPr>
          <a:xfrm>
            <a:off x="5390146" y="3316912"/>
            <a:ext cx="2286000" cy="1737360"/>
          </a:xfrm>
          <a:prstGeom prst="hexagon">
            <a:avLst/>
          </a:prstGeom>
          <a:solidFill>
            <a:srgbClr val="7030A0">
              <a:alpha val="50196"/>
            </a:srgbClr>
          </a:solidFill>
          <a:ln w="12700">
            <a:solidFill>
              <a:srgbClr val="00B050"/>
            </a:solidFill>
          </a:ln>
          <a:effectLst>
            <a:glow rad="63500">
              <a:schemeClr val="accent1">
                <a:satMod val="175000"/>
                <a:alpha val="4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lvl="0" algn="ctr"/>
            <a:r>
              <a:rPr lang="en-US" dirty="0">
                <a:solidFill>
                  <a:schemeClr val="bg1">
                    <a:lumMod val="75000"/>
                  </a:schemeClr>
                </a:solidFill>
              </a:rPr>
              <a:t>LEED points are based on performance scores</a:t>
            </a:r>
          </a:p>
        </p:txBody>
      </p:sp>
      <p:pic>
        <p:nvPicPr>
          <p:cNvPr id="2" name="Audio 1">
            <a:hlinkClick r:id="" action="ppaction://media"/>
            <a:extLst>
              <a:ext uri="{FF2B5EF4-FFF2-40B4-BE49-F238E27FC236}">
                <a16:creationId xmlns:a16="http://schemas.microsoft.com/office/drawing/2014/main" id="{DC5A6FE5-20ED-4A05-B214-0E5CA46EAC8F}"/>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82000" y="6096000"/>
            <a:ext cx="609600" cy="609600"/>
          </a:xfrm>
          <a:prstGeom prst="rect">
            <a:avLst/>
          </a:prstGeom>
        </p:spPr>
      </p:pic>
      <p:sp>
        <p:nvSpPr>
          <p:cNvPr id="11" name="Rectangle 10">
            <a:extLst>
              <a:ext uri="{FF2B5EF4-FFF2-40B4-BE49-F238E27FC236}">
                <a16:creationId xmlns:a16="http://schemas.microsoft.com/office/drawing/2014/main" id="{28E63210-D7D4-4619-BC3C-39B7A3B4C2EE}"/>
              </a:ext>
            </a:extLst>
          </p:cNvPr>
          <p:cNvSpPr/>
          <p:nvPr/>
        </p:nvSpPr>
        <p:spPr>
          <a:xfrm>
            <a:off x="7539789" y="6356350"/>
            <a:ext cx="1604211" cy="50165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90463338"/>
      </p:ext>
    </p:extLst>
  </p:cSld>
  <p:clrMapOvr>
    <a:masterClrMapping/>
  </p:clrMapOvr>
  <mc:AlternateContent xmlns:mc="http://schemas.openxmlformats.org/markup-compatibility/2006" xmlns:p14="http://schemas.microsoft.com/office/powerpoint/2010/main">
    <mc:Choice Requires="p14">
      <p:transition spd="slow" p14:dur="2000" advTm="74326"/>
    </mc:Choice>
    <mc:Fallback xmlns="">
      <p:transition spd="slow" advTm="7432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7" fill="hold" display="0">
                  <p:stCondLst>
                    <p:cond delay="indefinite"/>
                  </p:stCondLst>
                  <p:endCondLst>
                    <p:cond evt="onStopAudio" delay="0">
                      <p:tgtEl>
                        <p:sldTgt/>
                      </p:tgtEl>
                    </p:cond>
                  </p:endCondLst>
                </p:cTn>
                <p:tgtEl>
                  <p:spTgt spid="2"/>
                </p:tgtEl>
              </p:cMediaNode>
            </p:audio>
          </p:childTnLst>
        </p:cTn>
      </p:par>
    </p:tnLst>
    <p:bldLst>
      <p:bldP spid="18" grpId="0" animBg="1"/>
      <p:bldP spid="20" grpId="0" animBg="1"/>
      <p:bldP spid="22" grpId="0" animBg="1"/>
      <p:bldP spid="21" grpId="0" animBg="1"/>
      <p:bldP spid="2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04588"/>
            <a:ext cx="8229600" cy="790441"/>
          </a:xfrm>
        </p:spPr>
        <p:txBody>
          <a:bodyPr/>
          <a:lstStyle/>
          <a:p>
            <a:r>
              <a:rPr lang="en-US" dirty="0"/>
              <a:t>LEED O+M v4.1 Goals</a:t>
            </a:r>
          </a:p>
        </p:txBody>
      </p:sp>
      <p:sp>
        <p:nvSpPr>
          <p:cNvPr id="2" name="Content Placeholder 1">
            <a:extLst>
              <a:ext uri="{FF2B5EF4-FFF2-40B4-BE49-F238E27FC236}">
                <a16:creationId xmlns:a16="http://schemas.microsoft.com/office/drawing/2014/main" id="{9DE31582-CFE0-4ED4-98FA-DFC1183BDF76}"/>
              </a:ext>
            </a:extLst>
          </p:cNvPr>
          <p:cNvSpPr>
            <a:spLocks noGrp="1"/>
          </p:cNvSpPr>
          <p:nvPr>
            <p:ph idx="1"/>
          </p:nvPr>
        </p:nvSpPr>
        <p:spPr>
          <a:xfrm>
            <a:off x="457200" y="1417638"/>
            <a:ext cx="8229600" cy="5440362"/>
          </a:xfrm>
        </p:spPr>
        <p:txBody>
          <a:bodyPr>
            <a:normAutofit/>
          </a:bodyPr>
          <a:lstStyle/>
          <a:p>
            <a:r>
              <a:rPr lang="en-US" dirty="0"/>
              <a:t>Performance-based pre-requisites</a:t>
            </a:r>
          </a:p>
          <a:p>
            <a:r>
              <a:rPr lang="en-US" dirty="0"/>
              <a:t>Eliminate the ‘performance period’ approach</a:t>
            </a:r>
          </a:p>
          <a:p>
            <a:r>
              <a:rPr lang="en-US" dirty="0"/>
              <a:t>Certification lasts 3 years</a:t>
            </a:r>
          </a:p>
          <a:p>
            <a:r>
              <a:rPr lang="en-US" dirty="0"/>
              <a:t>Add two market adaptations</a:t>
            </a:r>
          </a:p>
          <a:p>
            <a:pPr lvl="1"/>
            <a:r>
              <a:rPr lang="en-US" dirty="0"/>
              <a:t>O+M Interiors</a:t>
            </a:r>
          </a:p>
          <a:p>
            <a:pPr lvl="1"/>
            <a:r>
              <a:rPr lang="en-US" dirty="0"/>
              <a:t>O+M Transit</a:t>
            </a:r>
          </a:p>
          <a:p>
            <a:r>
              <a:rPr lang="en-US" dirty="0"/>
              <a:t>Removes six market adaptations</a:t>
            </a:r>
          </a:p>
          <a:p>
            <a:pPr lvl="1"/>
            <a:r>
              <a:rPr lang="en-US" dirty="0"/>
              <a:t>Schools</a:t>
            </a:r>
          </a:p>
          <a:p>
            <a:pPr lvl="1"/>
            <a:r>
              <a:rPr lang="en-US" dirty="0"/>
              <a:t>Retail</a:t>
            </a:r>
          </a:p>
          <a:p>
            <a:pPr lvl="1"/>
            <a:r>
              <a:rPr lang="en-US" dirty="0"/>
              <a:t>Data Centers</a:t>
            </a:r>
          </a:p>
          <a:p>
            <a:pPr lvl="1"/>
            <a:r>
              <a:rPr lang="en-US" dirty="0"/>
              <a:t>Hospitality</a:t>
            </a:r>
          </a:p>
          <a:p>
            <a:pPr lvl="1"/>
            <a:r>
              <a:rPr lang="en-US" dirty="0"/>
              <a:t>Warehouses and Distribution</a:t>
            </a:r>
          </a:p>
          <a:p>
            <a:pPr lvl="1"/>
            <a:r>
              <a:rPr lang="en-US" dirty="0"/>
              <a:t>Multifamily</a:t>
            </a:r>
          </a:p>
        </p:txBody>
      </p:sp>
      <p:pic>
        <p:nvPicPr>
          <p:cNvPr id="10" name="Picture 9">
            <a:extLst>
              <a:ext uri="{FF2B5EF4-FFF2-40B4-BE49-F238E27FC236}">
                <a16:creationId xmlns:a16="http://schemas.microsoft.com/office/drawing/2014/main" id="{B6E84DD0-E1B6-4AE6-980C-1174E187BAAD}"/>
              </a:ext>
            </a:extLst>
          </p:cNvPr>
          <p:cNvPicPr>
            <a:picLocks noChangeAspect="1"/>
          </p:cNvPicPr>
          <p:nvPr/>
        </p:nvPicPr>
        <p:blipFill>
          <a:blip r:embed="rId6"/>
          <a:stretch>
            <a:fillRect/>
          </a:stretch>
        </p:blipFill>
        <p:spPr>
          <a:xfrm>
            <a:off x="6595023" y="4560891"/>
            <a:ext cx="1632857" cy="1618407"/>
          </a:xfrm>
          <a:prstGeom prst="rect">
            <a:avLst/>
          </a:prstGeom>
        </p:spPr>
      </p:pic>
      <p:pic>
        <p:nvPicPr>
          <p:cNvPr id="12" name="Audio 11">
            <a:hlinkClick r:id="" action="ppaction://media"/>
            <a:extLst>
              <a:ext uri="{FF2B5EF4-FFF2-40B4-BE49-F238E27FC236}">
                <a16:creationId xmlns:a16="http://schemas.microsoft.com/office/drawing/2014/main" id="{9ABCAD4B-6094-49B5-9BC2-E65286AE45AE}"/>
              </a:ext>
            </a:extLst>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382000" y="6096000"/>
            <a:ext cx="609600" cy="609600"/>
          </a:xfrm>
          <a:prstGeom prst="rect">
            <a:avLst/>
          </a:prstGeom>
        </p:spPr>
      </p:pic>
      <p:sp>
        <p:nvSpPr>
          <p:cNvPr id="24" name="Rectangle 23">
            <a:extLst>
              <a:ext uri="{FF2B5EF4-FFF2-40B4-BE49-F238E27FC236}">
                <a16:creationId xmlns:a16="http://schemas.microsoft.com/office/drawing/2014/main" id="{8355A170-4016-4A7A-A4F7-74B066425ACF}"/>
              </a:ext>
            </a:extLst>
          </p:cNvPr>
          <p:cNvSpPr/>
          <p:nvPr/>
        </p:nvSpPr>
        <p:spPr>
          <a:xfrm>
            <a:off x="7539789" y="6356350"/>
            <a:ext cx="1604211" cy="50165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755899113"/>
      </p:ext>
    </p:extLst>
  </p:cSld>
  <p:clrMapOvr>
    <a:masterClrMapping/>
  </p:clrMapOvr>
  <mc:AlternateContent xmlns:mc="http://schemas.openxmlformats.org/markup-compatibility/2006" xmlns:p14="http://schemas.microsoft.com/office/powerpoint/2010/main">
    <mc:Choice Requires="p14">
      <p:transition spd="slow" p14:dur="2000" advTm="72910"/>
    </mc:Choice>
    <mc:Fallback xmlns="">
      <p:transition spd="slow" advTm="7291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9" fill="hold" display="0">
                  <p:stCondLst>
                    <p:cond delay="indefinite"/>
                  </p:stCondLst>
                  <p:endCondLst>
                    <p:cond evt="onStopAudio" delay="0">
                      <p:tgtEl>
                        <p:sldTgt/>
                      </p:tgtEl>
                    </p:cond>
                  </p:endCondLst>
                </p:cTn>
                <p:tgtEl>
                  <p:spTgt spid="1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04588"/>
            <a:ext cx="8229600" cy="790441"/>
          </a:xfrm>
        </p:spPr>
        <p:txBody>
          <a:bodyPr/>
          <a:lstStyle/>
          <a:p>
            <a:r>
              <a:rPr lang="en-US" dirty="0"/>
              <a:t>LEED O+M v4.1 Process Changes</a:t>
            </a:r>
          </a:p>
        </p:txBody>
      </p:sp>
      <p:sp>
        <p:nvSpPr>
          <p:cNvPr id="2" name="Content Placeholder 1">
            <a:extLst>
              <a:ext uri="{FF2B5EF4-FFF2-40B4-BE49-F238E27FC236}">
                <a16:creationId xmlns:a16="http://schemas.microsoft.com/office/drawing/2014/main" id="{9DE31582-CFE0-4ED4-98FA-DFC1183BDF76}"/>
              </a:ext>
            </a:extLst>
          </p:cNvPr>
          <p:cNvSpPr>
            <a:spLocks noGrp="1"/>
          </p:cNvSpPr>
          <p:nvPr>
            <p:ph idx="1"/>
          </p:nvPr>
        </p:nvSpPr>
        <p:spPr>
          <a:xfrm>
            <a:off x="457200" y="1417638"/>
            <a:ext cx="8229600" cy="4938712"/>
          </a:xfrm>
        </p:spPr>
        <p:txBody>
          <a:bodyPr/>
          <a:lstStyle/>
          <a:p>
            <a:r>
              <a:rPr lang="en-US" dirty="0"/>
              <a:t>‘Establishment’ and ‘Performance’ requirements are consolidated as ‘Requirements’</a:t>
            </a:r>
          </a:p>
          <a:p>
            <a:r>
              <a:rPr lang="en-US" dirty="0"/>
              <a:t>Projects are required to use the Arc platform</a:t>
            </a:r>
          </a:p>
          <a:p>
            <a:r>
              <a:rPr lang="en-US" dirty="0"/>
              <a:t>Projects certified in LEED BD+C or LEED ID+C achieve 10 prerequisite ‘base points’ automatically</a:t>
            </a:r>
          </a:p>
        </p:txBody>
      </p:sp>
      <p:pic>
        <p:nvPicPr>
          <p:cNvPr id="4" name="Picture 3">
            <a:extLst>
              <a:ext uri="{FF2B5EF4-FFF2-40B4-BE49-F238E27FC236}">
                <a16:creationId xmlns:a16="http://schemas.microsoft.com/office/drawing/2014/main" id="{F29E1A5F-20D9-4F3E-940E-CBB6E867A111}"/>
              </a:ext>
            </a:extLst>
          </p:cNvPr>
          <p:cNvPicPr>
            <a:picLocks noChangeAspect="1"/>
          </p:cNvPicPr>
          <p:nvPr/>
        </p:nvPicPr>
        <p:blipFill>
          <a:blip r:embed="rId6"/>
          <a:stretch>
            <a:fillRect/>
          </a:stretch>
        </p:blipFill>
        <p:spPr>
          <a:xfrm>
            <a:off x="2608945" y="3545305"/>
            <a:ext cx="3930624" cy="2615652"/>
          </a:xfrm>
          <a:prstGeom prst="rect">
            <a:avLst/>
          </a:prstGeom>
        </p:spPr>
      </p:pic>
      <p:pic>
        <p:nvPicPr>
          <p:cNvPr id="5" name="Audio 4">
            <a:hlinkClick r:id="" action="ppaction://media"/>
            <a:extLst>
              <a:ext uri="{FF2B5EF4-FFF2-40B4-BE49-F238E27FC236}">
                <a16:creationId xmlns:a16="http://schemas.microsoft.com/office/drawing/2014/main" id="{22EEF314-84F7-44AF-B2A0-CE082CCA8186}"/>
              </a:ext>
            </a:extLst>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382000" y="6096000"/>
            <a:ext cx="609600" cy="609600"/>
          </a:xfrm>
          <a:prstGeom prst="rect">
            <a:avLst/>
          </a:prstGeom>
        </p:spPr>
      </p:pic>
      <p:sp>
        <p:nvSpPr>
          <p:cNvPr id="7" name="Rectangle 6">
            <a:extLst>
              <a:ext uri="{FF2B5EF4-FFF2-40B4-BE49-F238E27FC236}">
                <a16:creationId xmlns:a16="http://schemas.microsoft.com/office/drawing/2014/main" id="{9C3A1CC3-4B9C-4E71-9988-B7A46B90EF68}"/>
              </a:ext>
            </a:extLst>
          </p:cNvPr>
          <p:cNvSpPr/>
          <p:nvPr/>
        </p:nvSpPr>
        <p:spPr>
          <a:xfrm>
            <a:off x="7539789" y="6356350"/>
            <a:ext cx="1604211" cy="50165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265614591"/>
      </p:ext>
    </p:extLst>
  </p:cSld>
  <p:clrMapOvr>
    <a:masterClrMapping/>
  </p:clrMapOvr>
  <mc:AlternateContent xmlns:mc="http://schemas.openxmlformats.org/markup-compatibility/2006" xmlns:p14="http://schemas.microsoft.com/office/powerpoint/2010/main">
    <mc:Choice Requires="p14">
      <p:transition spd="slow" p14:dur="2000" advTm="38582"/>
    </mc:Choice>
    <mc:Fallback xmlns="">
      <p:transition spd="slow" advTm="3858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9" fill="hold" display="0">
                  <p:stCondLst>
                    <p:cond delay="indefinite"/>
                  </p:stCondLst>
                  <p:endCondLst>
                    <p:cond evt="onStopAudio" delay="0">
                      <p:tgtEl>
                        <p:sldTgt/>
                      </p:tgtEl>
                    </p:cond>
                  </p:endCondLst>
                </p:cTn>
                <p:tgtEl>
                  <p:spTgt spid="5"/>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04588"/>
            <a:ext cx="8229600" cy="790441"/>
          </a:xfrm>
        </p:spPr>
        <p:txBody>
          <a:bodyPr/>
          <a:lstStyle/>
          <a:p>
            <a:r>
              <a:rPr lang="en-US" dirty="0"/>
              <a:t>LEED O+M v4.1 Process Changes – Arc Platform</a:t>
            </a:r>
          </a:p>
        </p:txBody>
      </p:sp>
      <p:sp>
        <p:nvSpPr>
          <p:cNvPr id="2" name="Content Placeholder 1">
            <a:extLst>
              <a:ext uri="{FF2B5EF4-FFF2-40B4-BE49-F238E27FC236}">
                <a16:creationId xmlns:a16="http://schemas.microsoft.com/office/drawing/2014/main" id="{9DE31582-CFE0-4ED4-98FA-DFC1183BDF76}"/>
              </a:ext>
            </a:extLst>
          </p:cNvPr>
          <p:cNvSpPr>
            <a:spLocks noGrp="1"/>
          </p:cNvSpPr>
          <p:nvPr>
            <p:ph idx="1"/>
          </p:nvPr>
        </p:nvSpPr>
        <p:spPr>
          <a:xfrm>
            <a:off x="457200" y="1417638"/>
            <a:ext cx="8229600" cy="5440362"/>
          </a:xfrm>
        </p:spPr>
        <p:txBody>
          <a:bodyPr>
            <a:normAutofit lnSpcReduction="10000"/>
          </a:bodyPr>
          <a:lstStyle/>
          <a:p>
            <a:r>
              <a:rPr lang="en-US" dirty="0"/>
              <a:t>For projects benchmarking in ENERGY STAR Portfolio Manager</a:t>
            </a:r>
          </a:p>
          <a:p>
            <a:pPr lvl="1"/>
            <a:r>
              <a:rPr lang="en-US" dirty="0"/>
              <a:t>The data is transferred automatically</a:t>
            </a:r>
          </a:p>
          <a:p>
            <a:r>
              <a:rPr lang="en-US" dirty="0"/>
              <a:t>Data is entered into Arc </a:t>
            </a:r>
          </a:p>
          <a:p>
            <a:pPr lvl="1"/>
            <a:r>
              <a:rPr lang="en-US" dirty="0"/>
              <a:t>Energy: Energy Consumption of the past 12 months </a:t>
            </a:r>
          </a:p>
          <a:p>
            <a:pPr lvl="2"/>
            <a:r>
              <a:rPr lang="en-US" dirty="0"/>
              <a:t>Data is entered manually on the ARC platform or </a:t>
            </a:r>
          </a:p>
          <a:p>
            <a:pPr lvl="2"/>
            <a:r>
              <a:rPr lang="en-US" dirty="0"/>
              <a:t>Automatically populated when connected to the Portfolio Manager</a:t>
            </a:r>
          </a:p>
          <a:p>
            <a:pPr lvl="1"/>
            <a:r>
              <a:rPr lang="en-US" dirty="0"/>
              <a:t>Water: Water Consumption of the past 12 months </a:t>
            </a:r>
          </a:p>
          <a:p>
            <a:pPr lvl="2"/>
            <a:r>
              <a:rPr lang="en-US" dirty="0"/>
              <a:t>Data is entered manually on the ARC platform or </a:t>
            </a:r>
          </a:p>
          <a:p>
            <a:pPr lvl="2"/>
            <a:r>
              <a:rPr lang="en-US" dirty="0"/>
              <a:t>Automatically populated when connected to the Portfolio Manager</a:t>
            </a:r>
          </a:p>
          <a:p>
            <a:pPr lvl="1"/>
            <a:r>
              <a:rPr lang="en-US" dirty="0"/>
              <a:t>Waste: Waste generated and diverted based on at least one waste stream audit</a:t>
            </a:r>
          </a:p>
          <a:p>
            <a:pPr lvl="1"/>
            <a:r>
              <a:rPr lang="en-US" dirty="0"/>
              <a:t>Transportation: GHG emissions due to occupants commuting based on an occupant survey</a:t>
            </a:r>
          </a:p>
          <a:p>
            <a:pPr lvl="1"/>
            <a:r>
              <a:rPr lang="en-US" dirty="0"/>
              <a:t>Human Experience: Monitor indoor air quality readings (CO2 / TVOC) and administer at least one occupant survey</a:t>
            </a:r>
          </a:p>
        </p:txBody>
      </p:sp>
      <p:pic>
        <p:nvPicPr>
          <p:cNvPr id="7" name="Audio 6">
            <a:hlinkClick r:id="" action="ppaction://media"/>
            <a:extLst>
              <a:ext uri="{FF2B5EF4-FFF2-40B4-BE49-F238E27FC236}">
                <a16:creationId xmlns:a16="http://schemas.microsoft.com/office/drawing/2014/main" id="{FDB1546C-0115-4C63-BA6B-20EC31158C68}"/>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382000" y="6096000"/>
            <a:ext cx="609600" cy="609600"/>
          </a:xfrm>
          <a:prstGeom prst="rect">
            <a:avLst/>
          </a:prstGeom>
        </p:spPr>
      </p:pic>
      <p:sp>
        <p:nvSpPr>
          <p:cNvPr id="9" name="Rectangle 8">
            <a:extLst>
              <a:ext uri="{FF2B5EF4-FFF2-40B4-BE49-F238E27FC236}">
                <a16:creationId xmlns:a16="http://schemas.microsoft.com/office/drawing/2014/main" id="{5A04DDC8-11F5-4465-8C36-94EB3C9CF52A}"/>
              </a:ext>
            </a:extLst>
          </p:cNvPr>
          <p:cNvSpPr/>
          <p:nvPr/>
        </p:nvSpPr>
        <p:spPr>
          <a:xfrm>
            <a:off x="7539789" y="6356350"/>
            <a:ext cx="1604211" cy="50165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615824304"/>
      </p:ext>
    </p:extLst>
  </p:cSld>
  <p:clrMapOvr>
    <a:masterClrMapping/>
  </p:clrMapOvr>
  <mc:AlternateContent xmlns:mc="http://schemas.openxmlformats.org/markup-compatibility/2006" xmlns:p14="http://schemas.microsoft.com/office/powerpoint/2010/main">
    <mc:Choice Requires="p14">
      <p:transition spd="slow" p14:dur="2000" advTm="143266"/>
    </mc:Choice>
    <mc:Fallback xmlns="">
      <p:transition spd="slow" advTm="14326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5" fill="hold" display="0">
                  <p:stCondLst>
                    <p:cond delay="indefinite"/>
                  </p:stCondLst>
                  <p:endCondLst>
                    <p:cond evt="onStopAudio" delay="0">
                      <p:tgtEl>
                        <p:sldTgt/>
                      </p:tgtEl>
                    </p:cond>
                  </p:endCondLst>
                </p:cTn>
                <p:tgtEl>
                  <p:spTgt spid="7"/>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6|9|7.2|6.5"/>
</p:tagLst>
</file>

<file path=ppt/tags/tag10.xml><?xml version="1.0" encoding="utf-8"?>
<p:tagLst xmlns:a="http://schemas.openxmlformats.org/drawingml/2006/main" xmlns:r="http://schemas.openxmlformats.org/officeDocument/2006/relationships" xmlns:p="http://schemas.openxmlformats.org/presentationml/2006/main">
  <p:tag name="TIMING" val="|6.1|2.3|1.5|4.9|4.9|1.1|2.7|3.5|3.2|2.6|2|4.6|3.5"/>
</p:tagLst>
</file>

<file path=ppt/tags/tag11.xml><?xml version="1.0" encoding="utf-8"?>
<p:tagLst xmlns:a="http://schemas.openxmlformats.org/drawingml/2006/main" xmlns:r="http://schemas.openxmlformats.org/officeDocument/2006/relationships" xmlns:p="http://schemas.openxmlformats.org/presentationml/2006/main">
  <p:tag name="TIMING" val="|2.5|2.7|2|8.8|3.7|9.6|0.6|1.9|6.5|9.2"/>
</p:tagLst>
</file>

<file path=ppt/tags/tag12.xml><?xml version="1.0" encoding="utf-8"?>
<p:tagLst xmlns:a="http://schemas.openxmlformats.org/drawingml/2006/main" xmlns:r="http://schemas.openxmlformats.org/officeDocument/2006/relationships" xmlns:p="http://schemas.openxmlformats.org/presentationml/2006/main">
  <p:tag name="TIMING" val="|27.8|1.9|1.6|1.9|1.4|1.7|2.5|4.4"/>
</p:tagLst>
</file>

<file path=ppt/tags/tag13.xml><?xml version="1.0" encoding="utf-8"?>
<p:tagLst xmlns:a="http://schemas.openxmlformats.org/drawingml/2006/main" xmlns:r="http://schemas.openxmlformats.org/officeDocument/2006/relationships" xmlns:p="http://schemas.openxmlformats.org/presentationml/2006/main">
  <p:tag name="TIMING" val="|4.7|2.8|6.2|6.8"/>
</p:tagLst>
</file>

<file path=ppt/tags/tag14.xml><?xml version="1.0" encoding="utf-8"?>
<p:tagLst xmlns:a="http://schemas.openxmlformats.org/drawingml/2006/main" xmlns:r="http://schemas.openxmlformats.org/officeDocument/2006/relationships" xmlns:p="http://schemas.openxmlformats.org/presentationml/2006/main">
  <p:tag name="TIMING" val="|0.9|7.4|2.5|1.8|6.7|6.9|8.4|17.7"/>
</p:tagLst>
</file>

<file path=ppt/tags/tag15.xml><?xml version="1.0" encoding="utf-8"?>
<p:tagLst xmlns:a="http://schemas.openxmlformats.org/drawingml/2006/main" xmlns:r="http://schemas.openxmlformats.org/officeDocument/2006/relationships" xmlns:p="http://schemas.openxmlformats.org/presentationml/2006/main">
  <p:tag name="TIMING" val="|1.7|4.9|7.8|6.1"/>
</p:tagLst>
</file>

<file path=ppt/tags/tag16.xml><?xml version="1.0" encoding="utf-8"?>
<p:tagLst xmlns:a="http://schemas.openxmlformats.org/drawingml/2006/main" xmlns:r="http://schemas.openxmlformats.org/officeDocument/2006/relationships" xmlns:p="http://schemas.openxmlformats.org/presentationml/2006/main">
  <p:tag name="TIMING" val="|3.1|2.3|6.4|8.2|6.5|15.3|12.4|7.6|9"/>
</p:tagLst>
</file>

<file path=ppt/tags/tag17.xml><?xml version="1.0" encoding="utf-8"?>
<p:tagLst xmlns:a="http://schemas.openxmlformats.org/drawingml/2006/main" xmlns:r="http://schemas.openxmlformats.org/officeDocument/2006/relationships" xmlns:p="http://schemas.openxmlformats.org/presentationml/2006/main">
  <p:tag name="TIMING" val="|1.7|4.9|7.8|6.1"/>
</p:tagLst>
</file>

<file path=ppt/tags/tag18.xml><?xml version="1.0" encoding="utf-8"?>
<p:tagLst xmlns:a="http://schemas.openxmlformats.org/drawingml/2006/main" xmlns:r="http://schemas.openxmlformats.org/officeDocument/2006/relationships" xmlns:p="http://schemas.openxmlformats.org/presentationml/2006/main">
  <p:tag name="TIMING" val="|0.6|3|4.4"/>
</p:tagLst>
</file>

<file path=ppt/tags/tag19.xml><?xml version="1.0" encoding="utf-8"?>
<p:tagLst xmlns:a="http://schemas.openxmlformats.org/drawingml/2006/main" xmlns:r="http://schemas.openxmlformats.org/officeDocument/2006/relationships" xmlns:p="http://schemas.openxmlformats.org/presentationml/2006/main">
  <p:tag name="TIMING" val="|3.5|10.6|1.6|2.2|2.1|2.6|2.7|2.9|11.3"/>
</p:tagLst>
</file>

<file path=ppt/tags/tag2.xml><?xml version="1.0" encoding="utf-8"?>
<p:tagLst xmlns:a="http://schemas.openxmlformats.org/drawingml/2006/main" xmlns:r="http://schemas.openxmlformats.org/officeDocument/2006/relationships" xmlns:p="http://schemas.openxmlformats.org/presentationml/2006/main">
  <p:tag name="TIMING" val="|3.9|6.9|7.4|14.4|8.5|13.4|6.9"/>
</p:tagLst>
</file>

<file path=ppt/tags/tag20.xml><?xml version="1.0" encoding="utf-8"?>
<p:tagLst xmlns:a="http://schemas.openxmlformats.org/drawingml/2006/main" xmlns:r="http://schemas.openxmlformats.org/officeDocument/2006/relationships" xmlns:p="http://schemas.openxmlformats.org/presentationml/2006/main">
  <p:tag name="TIMING" val="|2.5|7.8|7.6|6.9"/>
</p:tagLst>
</file>

<file path=ppt/tags/tag21.xml><?xml version="1.0" encoding="utf-8"?>
<p:tagLst xmlns:a="http://schemas.openxmlformats.org/drawingml/2006/main" xmlns:r="http://schemas.openxmlformats.org/officeDocument/2006/relationships" xmlns:p="http://schemas.openxmlformats.org/presentationml/2006/main">
  <p:tag name="TIMING" val="|1.5|9.6|15"/>
</p:tagLst>
</file>

<file path=ppt/tags/tag22.xml><?xml version="1.0" encoding="utf-8"?>
<p:tagLst xmlns:a="http://schemas.openxmlformats.org/drawingml/2006/main" xmlns:r="http://schemas.openxmlformats.org/officeDocument/2006/relationships" xmlns:p="http://schemas.openxmlformats.org/presentationml/2006/main">
  <p:tag name="TIMING" val="|3.9|13.3|13|12.2"/>
</p:tagLst>
</file>

<file path=ppt/tags/tag23.xml><?xml version="1.0" encoding="utf-8"?>
<p:tagLst xmlns:a="http://schemas.openxmlformats.org/drawingml/2006/main" xmlns:r="http://schemas.openxmlformats.org/officeDocument/2006/relationships" xmlns:p="http://schemas.openxmlformats.org/presentationml/2006/main">
  <p:tag name="TIMING" val="|4.1|6.3|7.2|4|7|5|23.6"/>
</p:tagLst>
</file>

<file path=ppt/tags/tag24.xml><?xml version="1.0" encoding="utf-8"?>
<p:tagLst xmlns:a="http://schemas.openxmlformats.org/drawingml/2006/main" xmlns:r="http://schemas.openxmlformats.org/officeDocument/2006/relationships" xmlns:p="http://schemas.openxmlformats.org/presentationml/2006/main">
  <p:tag name="TIMING" val="|1.9|4.4|6.5|4|2.7|3.6"/>
</p:tagLst>
</file>

<file path=ppt/tags/tag25.xml><?xml version="1.0" encoding="utf-8"?>
<p:tagLst xmlns:a="http://schemas.openxmlformats.org/drawingml/2006/main" xmlns:r="http://schemas.openxmlformats.org/officeDocument/2006/relationships" xmlns:p="http://schemas.openxmlformats.org/presentationml/2006/main">
  <p:tag name="TIMING" val="|2.8|1.5|1.8|1.5|12|2"/>
</p:tagLst>
</file>

<file path=ppt/tags/tag26.xml><?xml version="1.0" encoding="utf-8"?>
<p:tagLst xmlns:a="http://schemas.openxmlformats.org/drawingml/2006/main" xmlns:r="http://schemas.openxmlformats.org/officeDocument/2006/relationships" xmlns:p="http://schemas.openxmlformats.org/presentationml/2006/main">
  <p:tag name="TIMING" val="|4.1|3.6"/>
</p:tagLst>
</file>

<file path=ppt/tags/tag27.xml><?xml version="1.0" encoding="utf-8"?>
<p:tagLst xmlns:a="http://schemas.openxmlformats.org/drawingml/2006/main" xmlns:r="http://schemas.openxmlformats.org/officeDocument/2006/relationships" xmlns:p="http://schemas.openxmlformats.org/presentationml/2006/main">
  <p:tag name="TIMING" val="|2.7|3.1|3.2|1.5|9.6|10|4.3"/>
</p:tagLst>
</file>

<file path=ppt/tags/tag28.xml><?xml version="1.0" encoding="utf-8"?>
<p:tagLst xmlns:a="http://schemas.openxmlformats.org/drawingml/2006/main" xmlns:r="http://schemas.openxmlformats.org/officeDocument/2006/relationships" xmlns:p="http://schemas.openxmlformats.org/presentationml/2006/main">
  <p:tag name="TIMING" val="|2.6|27.1|2.4|7.9|9.5"/>
</p:tagLst>
</file>

<file path=ppt/tags/tag29.xml><?xml version="1.0" encoding="utf-8"?>
<p:tagLst xmlns:a="http://schemas.openxmlformats.org/drawingml/2006/main" xmlns:r="http://schemas.openxmlformats.org/officeDocument/2006/relationships" xmlns:p="http://schemas.openxmlformats.org/presentationml/2006/main">
  <p:tag name="TIMING" val="|4.5|3.4|2.4|2.8|6.4|4.3|4.5|15.2|5.9"/>
</p:tagLst>
</file>

<file path=ppt/tags/tag3.xml><?xml version="1.0" encoding="utf-8"?>
<p:tagLst xmlns:a="http://schemas.openxmlformats.org/drawingml/2006/main" xmlns:r="http://schemas.openxmlformats.org/officeDocument/2006/relationships" xmlns:p="http://schemas.openxmlformats.org/presentationml/2006/main">
  <p:tag name="TIMING" val="|21|42.9|9.2|10.6|22.2|19.3|13.3|15.1|9.3|17.7"/>
</p:tagLst>
</file>

<file path=ppt/tags/tag30.xml><?xml version="1.0" encoding="utf-8"?>
<p:tagLst xmlns:a="http://schemas.openxmlformats.org/drawingml/2006/main" xmlns:r="http://schemas.openxmlformats.org/officeDocument/2006/relationships" xmlns:p="http://schemas.openxmlformats.org/presentationml/2006/main">
  <p:tag name="TIMING" val="|3|4.2|7.5|2.3|17.3|2.3|5.4|2.8|4.9"/>
</p:tagLst>
</file>

<file path=ppt/tags/tag31.xml><?xml version="1.0" encoding="utf-8"?>
<p:tagLst xmlns:a="http://schemas.openxmlformats.org/drawingml/2006/main" xmlns:r="http://schemas.openxmlformats.org/officeDocument/2006/relationships" xmlns:p="http://schemas.openxmlformats.org/presentationml/2006/main">
  <p:tag name="TIMING" val="|2.5|1.7|5.5|2.4|3.4|4.7|2.2|5.5|5.8|5.7"/>
</p:tagLst>
</file>

<file path=ppt/tags/tag32.xml><?xml version="1.0" encoding="utf-8"?>
<p:tagLst xmlns:a="http://schemas.openxmlformats.org/drawingml/2006/main" xmlns:r="http://schemas.openxmlformats.org/officeDocument/2006/relationships" xmlns:p="http://schemas.openxmlformats.org/presentationml/2006/main">
  <p:tag name="TIMING" val="|7|4.7|9.1|19.2|8|37.7|2.8"/>
</p:tagLst>
</file>

<file path=ppt/tags/tag33.xml><?xml version="1.0" encoding="utf-8"?>
<p:tagLst xmlns:a="http://schemas.openxmlformats.org/drawingml/2006/main" xmlns:r="http://schemas.openxmlformats.org/officeDocument/2006/relationships" xmlns:p="http://schemas.openxmlformats.org/presentationml/2006/main">
  <p:tag name="TIMING" val="|24.8|3.3|7.4|4.5|9.9"/>
</p:tagLst>
</file>

<file path=ppt/tags/tag34.xml><?xml version="1.0" encoding="utf-8"?>
<p:tagLst xmlns:a="http://schemas.openxmlformats.org/drawingml/2006/main" xmlns:r="http://schemas.openxmlformats.org/officeDocument/2006/relationships" xmlns:p="http://schemas.openxmlformats.org/presentationml/2006/main">
  <p:tag name="TIMING" val="|1|8.8|13.8|41.8"/>
</p:tagLst>
</file>

<file path=ppt/tags/tag35.xml><?xml version="1.0" encoding="utf-8"?>
<p:tagLst xmlns:a="http://schemas.openxmlformats.org/drawingml/2006/main" xmlns:r="http://schemas.openxmlformats.org/officeDocument/2006/relationships" xmlns:p="http://schemas.openxmlformats.org/presentationml/2006/main">
  <p:tag name="TIMING" val="|1.1|5.3|10.5|28|25.8"/>
</p:tagLst>
</file>

<file path=ppt/tags/tag36.xml><?xml version="1.0" encoding="utf-8"?>
<p:tagLst xmlns:a="http://schemas.openxmlformats.org/drawingml/2006/main" xmlns:r="http://schemas.openxmlformats.org/officeDocument/2006/relationships" xmlns:p="http://schemas.openxmlformats.org/presentationml/2006/main">
  <p:tag name="TIMING" val="|10.2|4.5|3.1|5.9|9.6|3|9.3|13.8|18"/>
</p:tagLst>
</file>

<file path=ppt/tags/tag37.xml><?xml version="1.0" encoding="utf-8"?>
<p:tagLst xmlns:a="http://schemas.openxmlformats.org/drawingml/2006/main" xmlns:r="http://schemas.openxmlformats.org/officeDocument/2006/relationships" xmlns:p="http://schemas.openxmlformats.org/presentationml/2006/main">
  <p:tag name="TIMING" val="|1.4|6.7|12.9|11|14.3|22.1"/>
</p:tagLst>
</file>

<file path=ppt/tags/tag38.xml><?xml version="1.0" encoding="utf-8"?>
<p:tagLst xmlns:a="http://schemas.openxmlformats.org/drawingml/2006/main" xmlns:r="http://schemas.openxmlformats.org/officeDocument/2006/relationships" xmlns:p="http://schemas.openxmlformats.org/presentationml/2006/main">
  <p:tag name="TIMING" val="|10.2|21.8|27.6"/>
</p:tagLst>
</file>

<file path=ppt/tags/tag39.xml><?xml version="1.0" encoding="utf-8"?>
<p:tagLst xmlns:a="http://schemas.openxmlformats.org/drawingml/2006/main" xmlns:r="http://schemas.openxmlformats.org/officeDocument/2006/relationships" xmlns:p="http://schemas.openxmlformats.org/presentationml/2006/main">
  <p:tag name="TIMING" val="|5|3.3|3.7|5.4|2.9"/>
</p:tagLst>
</file>

<file path=ppt/tags/tag4.xml><?xml version="1.0" encoding="utf-8"?>
<p:tagLst xmlns:a="http://schemas.openxmlformats.org/drawingml/2006/main" xmlns:r="http://schemas.openxmlformats.org/officeDocument/2006/relationships" xmlns:p="http://schemas.openxmlformats.org/presentationml/2006/main">
  <p:tag name="TIMING" val="|5.2|6.3|10.5|6.8|3"/>
</p:tagLst>
</file>

<file path=ppt/tags/tag5.xml><?xml version="1.0" encoding="utf-8"?>
<p:tagLst xmlns:a="http://schemas.openxmlformats.org/drawingml/2006/main" xmlns:r="http://schemas.openxmlformats.org/officeDocument/2006/relationships" xmlns:p="http://schemas.openxmlformats.org/presentationml/2006/main">
  <p:tag name="TIMING" val="|7.9|10.2|26.7|7.8|9"/>
</p:tagLst>
</file>

<file path=ppt/tags/tag6.xml><?xml version="1.0" encoding="utf-8"?>
<p:tagLst xmlns:a="http://schemas.openxmlformats.org/drawingml/2006/main" xmlns:r="http://schemas.openxmlformats.org/officeDocument/2006/relationships" xmlns:p="http://schemas.openxmlformats.org/presentationml/2006/main">
  <p:tag name="TIMING" val="|10.7|19.3|9.2|4.2|2.2|1.4|3.6|6|1.1|1.2|1.1|1.6|1.7"/>
</p:tagLst>
</file>

<file path=ppt/tags/tag7.xml><?xml version="1.0" encoding="utf-8"?>
<p:tagLst xmlns:a="http://schemas.openxmlformats.org/drawingml/2006/main" xmlns:r="http://schemas.openxmlformats.org/officeDocument/2006/relationships" xmlns:p="http://schemas.openxmlformats.org/presentationml/2006/main">
  <p:tag name="TIMING" val="|5.6|7.4|9.4"/>
</p:tagLst>
</file>

<file path=ppt/tags/tag8.xml><?xml version="1.0" encoding="utf-8"?>
<p:tagLst xmlns:a="http://schemas.openxmlformats.org/drawingml/2006/main" xmlns:r="http://schemas.openxmlformats.org/officeDocument/2006/relationships" xmlns:p="http://schemas.openxmlformats.org/presentationml/2006/main">
  <p:tag name="TIMING" val="|19.6|5.6|12.1|9.6|7.2|5.1|6.6|4.4|2.7|4.9|12|16"/>
</p:tagLst>
</file>

<file path=ppt/tags/tag9.xml><?xml version="1.0" encoding="utf-8"?>
<p:tagLst xmlns:a="http://schemas.openxmlformats.org/drawingml/2006/main" xmlns:r="http://schemas.openxmlformats.org/officeDocument/2006/relationships" xmlns:p="http://schemas.openxmlformats.org/presentationml/2006/main">
  <p:tag name="TIMING" val="|7.4|1.5|3.6|2|2.8|2.6"/>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13">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2AB6603A-F2A5-4D7D-9032-CEC763E05942}">
  <we:reference id="wa104178141" version="3.10.0.19" store="en-US"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224574</TotalTime>
  <Words>4410</Words>
  <Application>Microsoft Macintosh PowerPoint</Application>
  <PresentationFormat>On-screen Show (4:3)</PresentationFormat>
  <Paragraphs>724</Paragraphs>
  <Slides>41</Slides>
  <Notes>41</Notes>
  <HiddenSlides>0</HiddenSlides>
  <MMClips>41</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41</vt:i4>
      </vt:variant>
    </vt:vector>
  </HeadingPairs>
  <TitlesOfParts>
    <vt:vector size="50" baseType="lpstr">
      <vt:lpstr>Arial</vt:lpstr>
      <vt:lpstr>Calibri</vt:lpstr>
      <vt:lpstr>MV Boli</vt:lpstr>
      <vt:lpstr>Symbol</vt:lpstr>
      <vt:lpstr>Times New Roman</vt:lpstr>
      <vt:lpstr>Trebuchet MS</vt:lpstr>
      <vt:lpstr>Wingdings</vt:lpstr>
      <vt:lpstr>1_Office Theme</vt:lpstr>
      <vt:lpstr>2_Office Theme</vt:lpstr>
      <vt:lpstr>PowerPoint Presentation</vt:lpstr>
      <vt:lpstr>Module Description</vt:lpstr>
      <vt:lpstr>Module Objectives</vt:lpstr>
      <vt:lpstr>LEED v4.1 Goals</vt:lpstr>
      <vt:lpstr>LEED v4.1 Practices</vt:lpstr>
      <vt:lpstr>LEED O+M v4.1 Practices</vt:lpstr>
      <vt:lpstr>LEED O+M v4.1 Goals</vt:lpstr>
      <vt:lpstr>LEED O+M v4.1 Process Changes</vt:lpstr>
      <vt:lpstr>LEED O+M v4.1 Process Changes – Arc Platform</vt:lpstr>
      <vt:lpstr>LEED O+M v4.1 Eliminated Prerequisites</vt:lpstr>
      <vt:lpstr>LEED O+M v4.1 Eliminated Credits</vt:lpstr>
      <vt:lpstr>LEED O+M v4.1 Eliminated Credits</vt:lpstr>
      <vt:lpstr>LEED O+M v4.1 New Prerequisites</vt:lpstr>
      <vt:lpstr>LEED O+M v4.1 Transportation Performance</vt:lpstr>
      <vt:lpstr>LEED O+M v4.1 Water Performance</vt:lpstr>
      <vt:lpstr>LEED O+M v4.1 Water Performance</vt:lpstr>
      <vt:lpstr>LEED O+M v4.1 Energy Performance</vt:lpstr>
      <vt:lpstr>LEED O+M v4.1 Energy Performance</vt:lpstr>
      <vt:lpstr>LEED O+M v4.1 Energy Performance</vt:lpstr>
      <vt:lpstr>LEED O+M v4.1 Purchasing Policy</vt:lpstr>
      <vt:lpstr>LEED O+M v4.1 Waste Performance</vt:lpstr>
      <vt:lpstr>LEED O+M v4.1 Waste Performance</vt:lpstr>
      <vt:lpstr>LEED O+M v4.1 Minimum Indoor Air Quality</vt:lpstr>
      <vt:lpstr>LEED O+M v4.1 Indoor Air Quality Performance</vt:lpstr>
      <vt:lpstr>LEED O+M v4.1 Indoor Air Quality Performance</vt:lpstr>
      <vt:lpstr>LEED O+M v4.1 New Credits</vt:lpstr>
      <vt:lpstr>LEED O+M v4.1 Rainwater Management</vt:lpstr>
      <vt:lpstr>LEED O+M v4.1 Heat Island Reduction</vt:lpstr>
      <vt:lpstr>LEED O+M v4.1 Site Management</vt:lpstr>
      <vt:lpstr>LEED O+M v4.1 Grid Harmonization</vt:lpstr>
      <vt:lpstr>LEED O+M v4.1 Purchasing</vt:lpstr>
      <vt:lpstr>LEED O+M v4.1 Green Cleaning</vt:lpstr>
      <vt:lpstr>LEED O+M v4.1 Significantly Different Credits</vt:lpstr>
      <vt:lpstr>LEED O+M v4.1 Credit Substitutions</vt:lpstr>
      <vt:lpstr>LEED O+M v4.1 Credit Substitutions</vt:lpstr>
      <vt:lpstr>LEED O+M v4.1 Credit Substitutions</vt:lpstr>
      <vt:lpstr>LEED O+M v4.1 Recertifying an O+M Project</vt:lpstr>
      <vt:lpstr>LEED O+M v4.1 Recertifying an O+M Project</vt:lpstr>
      <vt:lpstr>LEED O+M v4.1 Additional Information</vt:lpstr>
      <vt:lpstr>Everblue Training</vt:lpstr>
      <vt:lpstr>PowerPoint Presentation</vt:lpstr>
    </vt:vector>
  </TitlesOfParts>
  <Company>Everblue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SteveA@everbluetraining.com</dc:creator>
  <cp:lastModifiedBy>Lexie Sommer</cp:lastModifiedBy>
  <cp:revision>3855</cp:revision>
  <cp:lastPrinted>2015-08-04T15:15:01Z</cp:lastPrinted>
  <dcterms:created xsi:type="dcterms:W3CDTF">2013-03-28T18:02:07Z</dcterms:created>
  <dcterms:modified xsi:type="dcterms:W3CDTF">2022-01-21T17:22:28Z</dcterms:modified>
</cp:coreProperties>
</file>