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0"/>
  </p:notesMasterIdLst>
  <p:sldIdLst>
    <p:sldId id="302" r:id="rId2"/>
    <p:sldId id="296" r:id="rId3"/>
    <p:sldId id="297" r:id="rId4"/>
    <p:sldId id="298" r:id="rId5"/>
    <p:sldId id="307" r:id="rId6"/>
    <p:sldId id="308" r:id="rId7"/>
    <p:sldId id="309" r:id="rId8"/>
    <p:sldId id="310"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5613"/>
    <a:srgbClr val="404040"/>
    <a:srgbClr val="FF77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F3AD6A-EAD1-47A6-BFAB-CB7487479358}" v="1" dt="2021-06-14T21:21:30.2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6154" autoAdjust="0"/>
  </p:normalViewPr>
  <p:slideViewPr>
    <p:cSldViewPr snapToGrid="0">
      <p:cViewPr varScale="1">
        <p:scale>
          <a:sx n="67" d="100"/>
          <a:sy n="67" d="100"/>
        </p:scale>
        <p:origin x="2874" y="6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Rogers" userId="9JPNg1NOo6ZPbRO5IdZkDEWcS1qYlL2iL9tPaiBzbyg=" providerId="None" clId="Web-{98F3AD6A-EAD1-47A6-BFAB-CB7487479358}"/>
    <pc:docChg chg="modSld">
      <pc:chgData name="Mary Rogers" userId="9JPNg1NOo6ZPbRO5IdZkDEWcS1qYlL2iL9tPaiBzbyg=" providerId="None" clId="Web-{98F3AD6A-EAD1-47A6-BFAB-CB7487479358}" dt="2021-06-14T21:21:30.290" v="0" actId="14100"/>
      <pc:docMkLst>
        <pc:docMk/>
      </pc:docMkLst>
      <pc:sldChg chg="modSp">
        <pc:chgData name="Mary Rogers" userId="9JPNg1NOo6ZPbRO5IdZkDEWcS1qYlL2iL9tPaiBzbyg=" providerId="None" clId="Web-{98F3AD6A-EAD1-47A6-BFAB-CB7487479358}" dt="2021-06-14T21:21:30.290" v="0" actId="14100"/>
        <pc:sldMkLst>
          <pc:docMk/>
          <pc:sldMk cId="605639972" sldId="297"/>
        </pc:sldMkLst>
        <pc:spChg chg="mod">
          <ac:chgData name="Mary Rogers" userId="9JPNg1NOo6ZPbRO5IdZkDEWcS1qYlL2iL9tPaiBzbyg=" providerId="None" clId="Web-{98F3AD6A-EAD1-47A6-BFAB-CB7487479358}" dt="2021-06-14T21:21:30.290" v="0" actId="14100"/>
          <ac:spMkLst>
            <pc:docMk/>
            <pc:sldMk cId="605639972" sldId="297"/>
            <ac:spMk id="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7A7B18-B7D7-4D28-9C2F-4B41C2F757D1}" type="datetimeFigureOut">
              <a:rPr lang="en-US" smtClean="0"/>
              <a:pPr/>
              <a:t>7/14/2024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012D57-1CB6-4654-9839-2D9AB16104A7}" type="slidenum">
              <a:rPr lang="en-US" smtClean="0"/>
              <a:pPr/>
              <a:t>‹#›</a:t>
            </a:fld>
            <a:endParaRPr lang="en-US"/>
          </a:p>
        </p:txBody>
      </p:sp>
    </p:spTree>
    <p:extLst>
      <p:ext uri="{BB962C8B-B14F-4D97-AF65-F5344CB8AC3E}">
        <p14:creationId xmlns:p14="http://schemas.microsoft.com/office/powerpoint/2010/main" val="475693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012D57-1CB6-4654-9839-2D9AB16104A7}" type="slidenum">
              <a:rPr lang="en-US" smtClean="0"/>
              <a:pPr/>
              <a:t>1</a:t>
            </a:fld>
            <a:endParaRPr lang="en-US"/>
          </a:p>
        </p:txBody>
      </p:sp>
    </p:spTree>
    <p:extLst>
      <p:ext uri="{BB962C8B-B14F-4D97-AF65-F5344CB8AC3E}">
        <p14:creationId xmlns:p14="http://schemas.microsoft.com/office/powerpoint/2010/main" val="2303819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a:t>
            </a:r>
          </a:p>
        </p:txBody>
      </p:sp>
      <p:sp>
        <p:nvSpPr>
          <p:cNvPr id="4" name="Slide Number Placeholder 3"/>
          <p:cNvSpPr>
            <a:spLocks noGrp="1"/>
          </p:cNvSpPr>
          <p:nvPr>
            <p:ph type="sldNum" sz="quarter" idx="10"/>
          </p:nvPr>
        </p:nvSpPr>
        <p:spPr/>
        <p:txBody>
          <a:bodyPr/>
          <a:lstStyle/>
          <a:p>
            <a:fld id="{62012D57-1CB6-4654-9839-2D9AB16104A7}" type="slidenum">
              <a:rPr lang="en-US" smtClean="0"/>
              <a:pPr/>
              <a:t>2</a:t>
            </a:fld>
            <a:endParaRPr lang="en-US"/>
          </a:p>
        </p:txBody>
      </p:sp>
    </p:spTree>
    <p:extLst>
      <p:ext uri="{BB962C8B-B14F-4D97-AF65-F5344CB8AC3E}">
        <p14:creationId xmlns:p14="http://schemas.microsoft.com/office/powerpoint/2010/main" val="432623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a:t>
            </a:r>
            <a:r>
              <a:rPr lang="en-US" baseline="0" dirty="0"/>
              <a:t> D</a:t>
            </a:r>
            <a:endParaRPr lang="en-US" dirty="0"/>
          </a:p>
        </p:txBody>
      </p:sp>
      <p:sp>
        <p:nvSpPr>
          <p:cNvPr id="4" name="Slide Number Placeholder 3"/>
          <p:cNvSpPr>
            <a:spLocks noGrp="1"/>
          </p:cNvSpPr>
          <p:nvPr>
            <p:ph type="sldNum" sz="quarter" idx="10"/>
          </p:nvPr>
        </p:nvSpPr>
        <p:spPr/>
        <p:txBody>
          <a:bodyPr/>
          <a:lstStyle/>
          <a:p>
            <a:fld id="{62012D57-1CB6-4654-9839-2D9AB16104A7}" type="slidenum">
              <a:rPr lang="en-US" smtClean="0"/>
              <a:pPr/>
              <a:t>3</a:t>
            </a:fld>
            <a:endParaRPr lang="en-US"/>
          </a:p>
        </p:txBody>
      </p:sp>
    </p:spTree>
    <p:extLst>
      <p:ext uri="{BB962C8B-B14F-4D97-AF65-F5344CB8AC3E}">
        <p14:creationId xmlns:p14="http://schemas.microsoft.com/office/powerpoint/2010/main" val="3150435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Answer-A</a:t>
            </a:r>
          </a:p>
        </p:txBody>
      </p:sp>
      <p:sp>
        <p:nvSpPr>
          <p:cNvPr id="4" name="Slide Number Placeholder 3"/>
          <p:cNvSpPr>
            <a:spLocks noGrp="1"/>
          </p:cNvSpPr>
          <p:nvPr>
            <p:ph type="sldNum" sz="quarter" idx="10"/>
          </p:nvPr>
        </p:nvSpPr>
        <p:spPr/>
        <p:txBody>
          <a:bodyPr/>
          <a:lstStyle/>
          <a:p>
            <a:fld id="{62012D57-1CB6-4654-9839-2D9AB16104A7}" type="slidenum">
              <a:rPr lang="en-US" smtClean="0"/>
              <a:pPr/>
              <a:t>4</a:t>
            </a:fld>
            <a:endParaRPr lang="en-US"/>
          </a:p>
        </p:txBody>
      </p:sp>
    </p:spTree>
    <p:extLst>
      <p:ext uri="{BB962C8B-B14F-4D97-AF65-F5344CB8AC3E}">
        <p14:creationId xmlns:p14="http://schemas.microsoft.com/office/powerpoint/2010/main" val="701421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t>
            </a:r>
            <a:r>
              <a:rPr lang="en-US" baseline="0" dirty="0"/>
              <a:t> c</a:t>
            </a:r>
            <a:endParaRPr lang="en-US" dirty="0"/>
          </a:p>
        </p:txBody>
      </p:sp>
      <p:sp>
        <p:nvSpPr>
          <p:cNvPr id="4" name="Slide Number Placeholder 3"/>
          <p:cNvSpPr>
            <a:spLocks noGrp="1"/>
          </p:cNvSpPr>
          <p:nvPr>
            <p:ph type="sldNum" sz="quarter" idx="10"/>
          </p:nvPr>
        </p:nvSpPr>
        <p:spPr/>
        <p:txBody>
          <a:bodyPr/>
          <a:lstStyle/>
          <a:p>
            <a:fld id="{62012D57-1CB6-4654-9839-2D9AB16104A7}" type="slidenum">
              <a:rPr lang="en-US" smtClean="0"/>
              <a:pPr/>
              <a:t>5</a:t>
            </a:fld>
            <a:endParaRPr lang="en-US"/>
          </a:p>
        </p:txBody>
      </p:sp>
    </p:spTree>
    <p:extLst>
      <p:ext uri="{BB962C8B-B14F-4D97-AF65-F5344CB8AC3E}">
        <p14:creationId xmlns:p14="http://schemas.microsoft.com/office/powerpoint/2010/main" val="188293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62012D57-1CB6-4654-9839-2D9AB16104A7}" type="slidenum">
              <a:rPr lang="en-US" smtClean="0"/>
              <a:pPr/>
              <a:t>6</a:t>
            </a:fld>
            <a:endParaRPr lang="en-US"/>
          </a:p>
        </p:txBody>
      </p:sp>
    </p:spTree>
    <p:extLst>
      <p:ext uri="{BB962C8B-B14F-4D97-AF65-F5344CB8AC3E}">
        <p14:creationId xmlns:p14="http://schemas.microsoft.com/office/powerpoint/2010/main" val="734471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Answer- </a:t>
            </a:r>
            <a:r>
              <a:rPr lang="en-US" dirty="0"/>
              <a:t>D</a:t>
            </a:r>
          </a:p>
        </p:txBody>
      </p:sp>
      <p:sp>
        <p:nvSpPr>
          <p:cNvPr id="4" name="Slide Number Placeholder 3"/>
          <p:cNvSpPr>
            <a:spLocks noGrp="1"/>
          </p:cNvSpPr>
          <p:nvPr>
            <p:ph type="sldNum" sz="quarter" idx="10"/>
          </p:nvPr>
        </p:nvSpPr>
        <p:spPr/>
        <p:txBody>
          <a:bodyPr/>
          <a:lstStyle/>
          <a:p>
            <a:fld id="{62012D57-1CB6-4654-9839-2D9AB16104A7}" type="slidenum">
              <a:rPr lang="en-US" smtClean="0"/>
              <a:pPr/>
              <a:t>7</a:t>
            </a:fld>
            <a:endParaRPr lang="en-US"/>
          </a:p>
        </p:txBody>
      </p:sp>
    </p:spTree>
    <p:extLst>
      <p:ext uri="{BB962C8B-B14F-4D97-AF65-F5344CB8AC3E}">
        <p14:creationId xmlns:p14="http://schemas.microsoft.com/office/powerpoint/2010/main" val="233910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IN"/>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F53E2D6A-7F7C-450D-83EB-6DB60E1DE97B}" type="datetimeFigureOut">
              <a:rPr lang="en-IN" smtClean="0">
                <a:solidFill>
                  <a:prstClr val="black">
                    <a:tint val="75000"/>
                  </a:prstClr>
                </a:solidFill>
              </a:rPr>
              <a:pPr/>
              <a:t>14-07-2024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2659F287-E550-40EE-A5BE-643144B0E505}"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821875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419223" y="0"/>
            <a:ext cx="2724777" cy="5143500"/>
          </a:xfrm>
        </p:spPr>
        <p:txBody>
          <a:bodyPr/>
          <a:lstStyle/>
          <a:p>
            <a:endParaRPr lang="en-IN"/>
          </a:p>
        </p:txBody>
      </p:sp>
      <p:sp>
        <p:nvSpPr>
          <p:cNvPr id="8" name="Picture Placeholder 6"/>
          <p:cNvSpPr>
            <a:spLocks noGrp="1"/>
          </p:cNvSpPr>
          <p:nvPr>
            <p:ph type="pic" sz="quarter" idx="11"/>
          </p:nvPr>
        </p:nvSpPr>
        <p:spPr>
          <a:xfrm>
            <a:off x="3677686" y="0"/>
            <a:ext cx="2724777" cy="5143500"/>
          </a:xfrm>
        </p:spPr>
        <p:txBody>
          <a:bodyPr/>
          <a:lstStyle/>
          <a:p>
            <a:endParaRPr lang="en-IN"/>
          </a:p>
        </p:txBody>
      </p:sp>
    </p:spTree>
    <p:extLst>
      <p:ext uri="{BB962C8B-B14F-4D97-AF65-F5344CB8AC3E}">
        <p14:creationId xmlns:p14="http://schemas.microsoft.com/office/powerpoint/2010/main" val="393267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22275" y="561975"/>
            <a:ext cx="4119563" cy="3789363"/>
          </a:xfrm>
        </p:spPr>
        <p:txBody>
          <a:bodyPr/>
          <a:lstStyle/>
          <a:p>
            <a:endParaRPr lang="en-IN"/>
          </a:p>
        </p:txBody>
      </p:sp>
    </p:spTree>
    <p:extLst>
      <p:ext uri="{BB962C8B-B14F-4D97-AF65-F5344CB8AC3E}">
        <p14:creationId xmlns:p14="http://schemas.microsoft.com/office/powerpoint/2010/main" val="888538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144756" y="904386"/>
            <a:ext cx="2641984" cy="3154363"/>
          </a:xfrm>
        </p:spPr>
        <p:txBody>
          <a:bodyPr/>
          <a:lstStyle/>
          <a:p>
            <a:endParaRPr lang="en-IN"/>
          </a:p>
        </p:txBody>
      </p:sp>
    </p:spTree>
    <p:extLst>
      <p:ext uri="{BB962C8B-B14F-4D97-AF65-F5344CB8AC3E}">
        <p14:creationId xmlns:p14="http://schemas.microsoft.com/office/powerpoint/2010/main" val="34094587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33424" y="1085850"/>
            <a:ext cx="2994513" cy="2802862"/>
          </a:xfrm>
          <a:prstGeom prst="diamond">
            <a:avLst/>
          </a:prstGeom>
        </p:spPr>
        <p:txBody>
          <a:bodyPr/>
          <a:lstStyle/>
          <a:p>
            <a:endParaRPr lang="en-IN"/>
          </a:p>
        </p:txBody>
      </p:sp>
    </p:spTree>
    <p:extLst>
      <p:ext uri="{BB962C8B-B14F-4D97-AF65-F5344CB8AC3E}">
        <p14:creationId xmlns:p14="http://schemas.microsoft.com/office/powerpoint/2010/main" val="1787700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2573" y="-20098"/>
            <a:ext cx="4936214" cy="5163597"/>
          </a:xfrm>
          <a:custGeom>
            <a:avLst/>
            <a:gdLst>
              <a:gd name="connsiteX0" fmla="*/ 0 w 3567113"/>
              <a:gd name="connsiteY0" fmla="*/ 5143500 h 5143500"/>
              <a:gd name="connsiteX1" fmla="*/ 891778 w 3567113"/>
              <a:gd name="connsiteY1" fmla="*/ 0 h 5143500"/>
              <a:gd name="connsiteX2" fmla="*/ 3567113 w 3567113"/>
              <a:gd name="connsiteY2" fmla="*/ 0 h 5143500"/>
              <a:gd name="connsiteX3" fmla="*/ 2675335 w 3567113"/>
              <a:gd name="connsiteY3" fmla="*/ 5143500 h 5143500"/>
              <a:gd name="connsiteX4" fmla="*/ 0 w 3567113"/>
              <a:gd name="connsiteY4" fmla="*/ 5143500 h 5143500"/>
              <a:gd name="connsiteX0" fmla="*/ 12574 w 3579687"/>
              <a:gd name="connsiteY0" fmla="*/ 5143500 h 5143500"/>
              <a:gd name="connsiteX1" fmla="*/ 0 w 3579687"/>
              <a:gd name="connsiteY1" fmla="*/ 0 h 5143500"/>
              <a:gd name="connsiteX2" fmla="*/ 3579687 w 3579687"/>
              <a:gd name="connsiteY2" fmla="*/ 0 h 5143500"/>
              <a:gd name="connsiteX3" fmla="*/ 2687909 w 3579687"/>
              <a:gd name="connsiteY3" fmla="*/ 5143500 h 5143500"/>
              <a:gd name="connsiteX4" fmla="*/ 12574 w 3579687"/>
              <a:gd name="connsiteY4" fmla="*/ 5143500 h 5143500"/>
              <a:gd name="connsiteX0" fmla="*/ 12574 w 4936214"/>
              <a:gd name="connsiteY0" fmla="*/ 5163597 h 5163597"/>
              <a:gd name="connsiteX1" fmla="*/ 0 w 4936214"/>
              <a:gd name="connsiteY1" fmla="*/ 20097 h 5163597"/>
              <a:gd name="connsiteX2" fmla="*/ 4936214 w 4936214"/>
              <a:gd name="connsiteY2" fmla="*/ 0 h 5163597"/>
              <a:gd name="connsiteX3" fmla="*/ 2687909 w 4936214"/>
              <a:gd name="connsiteY3" fmla="*/ 5163597 h 5163597"/>
              <a:gd name="connsiteX4" fmla="*/ 12574 w 4936214"/>
              <a:gd name="connsiteY4" fmla="*/ 5163597 h 5163597"/>
              <a:gd name="connsiteX0" fmla="*/ 12574 w 4936214"/>
              <a:gd name="connsiteY0" fmla="*/ 5163597 h 5163597"/>
              <a:gd name="connsiteX1" fmla="*/ 0 w 4936214"/>
              <a:gd name="connsiteY1" fmla="*/ 20097 h 5163597"/>
              <a:gd name="connsiteX2" fmla="*/ 4936214 w 4936214"/>
              <a:gd name="connsiteY2" fmla="*/ 0 h 5163597"/>
              <a:gd name="connsiteX3" fmla="*/ 3763083 w 4936214"/>
              <a:gd name="connsiteY3" fmla="*/ 5163597 h 5163597"/>
              <a:gd name="connsiteX4" fmla="*/ 12574 w 4936214"/>
              <a:gd name="connsiteY4" fmla="*/ 5163597 h 516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36214" h="5163597">
                <a:moveTo>
                  <a:pt x="12574" y="5163597"/>
                </a:moveTo>
                <a:cubicBezTo>
                  <a:pt x="8383" y="3449097"/>
                  <a:pt x="4191" y="1734597"/>
                  <a:pt x="0" y="20097"/>
                </a:cubicBezTo>
                <a:lnTo>
                  <a:pt x="4936214" y="0"/>
                </a:lnTo>
                <a:lnTo>
                  <a:pt x="3763083" y="5163597"/>
                </a:lnTo>
                <a:lnTo>
                  <a:pt x="12574" y="5163597"/>
                </a:lnTo>
                <a:close/>
              </a:path>
            </a:pathLst>
          </a:custGeom>
        </p:spPr>
        <p:txBody>
          <a:bodyPr/>
          <a:lstStyle/>
          <a:p>
            <a:endParaRPr lang="en-IN"/>
          </a:p>
        </p:txBody>
      </p:sp>
    </p:spTree>
    <p:extLst>
      <p:ext uri="{BB962C8B-B14F-4D97-AF65-F5344CB8AC3E}">
        <p14:creationId xmlns:p14="http://schemas.microsoft.com/office/powerpoint/2010/main" val="272403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5143500"/>
          </a:xfrm>
        </p:spPr>
        <p:txBody>
          <a:bodyPr/>
          <a:lstStyle/>
          <a:p>
            <a:endParaRPr lang="en-IN"/>
          </a:p>
        </p:txBody>
      </p:sp>
    </p:spTree>
    <p:extLst>
      <p:ext uri="{BB962C8B-B14F-4D97-AF65-F5344CB8AC3E}">
        <p14:creationId xmlns:p14="http://schemas.microsoft.com/office/powerpoint/2010/main" val="241479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034032" y="663663"/>
            <a:ext cx="3397250" cy="3687762"/>
          </a:xfrm>
        </p:spPr>
        <p:txBody>
          <a:bodyPr/>
          <a:lstStyle/>
          <a:p>
            <a:endParaRPr lang="en-IN"/>
          </a:p>
        </p:txBody>
      </p:sp>
    </p:spTree>
    <p:extLst>
      <p:ext uri="{BB962C8B-B14F-4D97-AF65-F5344CB8AC3E}">
        <p14:creationId xmlns:p14="http://schemas.microsoft.com/office/powerpoint/2010/main" val="3092984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74738" y="0"/>
            <a:ext cx="4160837" cy="5143500"/>
          </a:xfrm>
        </p:spPr>
        <p:txBody>
          <a:bodyPr/>
          <a:lstStyle/>
          <a:p>
            <a:endParaRPr lang="en-IN"/>
          </a:p>
        </p:txBody>
      </p:sp>
    </p:spTree>
    <p:extLst>
      <p:ext uri="{BB962C8B-B14F-4D97-AF65-F5344CB8AC3E}">
        <p14:creationId xmlns:p14="http://schemas.microsoft.com/office/powerpoint/2010/main" val="1075176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114611" y="603250"/>
            <a:ext cx="4029389" cy="3576864"/>
          </a:xfrm>
        </p:spPr>
        <p:txBody>
          <a:bodyPr/>
          <a:lstStyle/>
          <a:p>
            <a:endParaRPr lang="en-IN"/>
          </a:p>
        </p:txBody>
      </p:sp>
    </p:spTree>
    <p:extLst>
      <p:ext uri="{BB962C8B-B14F-4D97-AF65-F5344CB8AC3E}">
        <p14:creationId xmlns:p14="http://schemas.microsoft.com/office/powerpoint/2010/main" val="862643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552450"/>
            <a:ext cx="4864100" cy="2422525"/>
          </a:xfrm>
        </p:spPr>
        <p:txBody>
          <a:bodyPr/>
          <a:lstStyle/>
          <a:p>
            <a:endParaRPr lang="en-IN"/>
          </a:p>
        </p:txBody>
      </p:sp>
    </p:spTree>
    <p:extLst>
      <p:ext uri="{BB962C8B-B14F-4D97-AF65-F5344CB8AC3E}">
        <p14:creationId xmlns:p14="http://schemas.microsoft.com/office/powerpoint/2010/main" val="3604271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4943475" cy="2813050"/>
          </a:xfrm>
        </p:spPr>
        <p:txBody>
          <a:bodyPr/>
          <a:lstStyle/>
          <a:p>
            <a:endParaRPr lang="en-IN"/>
          </a:p>
        </p:txBody>
      </p:sp>
    </p:spTree>
    <p:extLst>
      <p:ext uri="{BB962C8B-B14F-4D97-AF65-F5344CB8AC3E}">
        <p14:creationId xmlns:p14="http://schemas.microsoft.com/office/powerpoint/2010/main" val="1523539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18269" y="0"/>
            <a:ext cx="4221040" cy="5153549"/>
          </a:xfrm>
          <a:custGeom>
            <a:avLst/>
            <a:gdLst>
              <a:gd name="connsiteX0" fmla="*/ 0 w 3095625"/>
              <a:gd name="connsiteY0" fmla="*/ 5143500 h 5143500"/>
              <a:gd name="connsiteX1" fmla="*/ 773906 w 3095625"/>
              <a:gd name="connsiteY1" fmla="*/ 0 h 5143500"/>
              <a:gd name="connsiteX2" fmla="*/ 3095625 w 3095625"/>
              <a:gd name="connsiteY2" fmla="*/ 0 h 5143500"/>
              <a:gd name="connsiteX3" fmla="*/ 2321719 w 3095625"/>
              <a:gd name="connsiteY3" fmla="*/ 5143500 h 5143500"/>
              <a:gd name="connsiteX4" fmla="*/ 0 w 3095625"/>
              <a:gd name="connsiteY4" fmla="*/ 5143500 h 5143500"/>
              <a:gd name="connsiteX0" fmla="*/ 0 w 4401911"/>
              <a:gd name="connsiteY0" fmla="*/ 5143500 h 5143500"/>
              <a:gd name="connsiteX1" fmla="*/ 2080192 w 4401911"/>
              <a:gd name="connsiteY1" fmla="*/ 0 h 5143500"/>
              <a:gd name="connsiteX2" fmla="*/ 4401911 w 4401911"/>
              <a:gd name="connsiteY2" fmla="*/ 0 h 5143500"/>
              <a:gd name="connsiteX3" fmla="*/ 3628005 w 4401911"/>
              <a:gd name="connsiteY3" fmla="*/ 5143500 h 5143500"/>
              <a:gd name="connsiteX4" fmla="*/ 0 w 4401911"/>
              <a:gd name="connsiteY4" fmla="*/ 5143500 h 5143500"/>
              <a:gd name="connsiteX0" fmla="*/ 0 w 4401911"/>
              <a:gd name="connsiteY0" fmla="*/ 5143500 h 5143500"/>
              <a:gd name="connsiteX1" fmla="*/ 1025115 w 4401911"/>
              <a:gd name="connsiteY1" fmla="*/ 0 h 5143500"/>
              <a:gd name="connsiteX2" fmla="*/ 4401911 w 4401911"/>
              <a:gd name="connsiteY2" fmla="*/ 0 h 5143500"/>
              <a:gd name="connsiteX3" fmla="*/ 3628005 w 4401911"/>
              <a:gd name="connsiteY3" fmla="*/ 5143500 h 5143500"/>
              <a:gd name="connsiteX4" fmla="*/ 0 w 4401911"/>
              <a:gd name="connsiteY4" fmla="*/ 5143500 h 5143500"/>
              <a:gd name="connsiteX0" fmla="*/ 0 w 4974667"/>
              <a:gd name="connsiteY0" fmla="*/ 5153548 h 5153548"/>
              <a:gd name="connsiteX1" fmla="*/ 1025115 w 4974667"/>
              <a:gd name="connsiteY1" fmla="*/ 10048 h 5153548"/>
              <a:gd name="connsiteX2" fmla="*/ 4974667 w 4974667"/>
              <a:gd name="connsiteY2" fmla="*/ 0 h 5153548"/>
              <a:gd name="connsiteX3" fmla="*/ 3628005 w 4974667"/>
              <a:gd name="connsiteY3" fmla="*/ 5153548 h 5153548"/>
              <a:gd name="connsiteX4" fmla="*/ 0 w 4974667"/>
              <a:gd name="connsiteY4" fmla="*/ 5153548 h 5153548"/>
              <a:gd name="connsiteX0" fmla="*/ 0 w 4974667"/>
              <a:gd name="connsiteY0" fmla="*/ 5163596 h 5163596"/>
              <a:gd name="connsiteX1" fmla="*/ 1597871 w 4974667"/>
              <a:gd name="connsiteY1" fmla="*/ 0 h 5163596"/>
              <a:gd name="connsiteX2" fmla="*/ 4974667 w 4974667"/>
              <a:gd name="connsiteY2" fmla="*/ 10048 h 5163596"/>
              <a:gd name="connsiteX3" fmla="*/ 3628005 w 4974667"/>
              <a:gd name="connsiteY3" fmla="*/ 5163596 h 5163596"/>
              <a:gd name="connsiteX4" fmla="*/ 0 w 4974667"/>
              <a:gd name="connsiteY4" fmla="*/ 5163596 h 5163596"/>
              <a:gd name="connsiteX0" fmla="*/ 0 w 4633023"/>
              <a:gd name="connsiteY0" fmla="*/ 5143500 h 5163596"/>
              <a:gd name="connsiteX1" fmla="*/ 1256227 w 4633023"/>
              <a:gd name="connsiteY1" fmla="*/ 0 h 5163596"/>
              <a:gd name="connsiteX2" fmla="*/ 4633023 w 4633023"/>
              <a:gd name="connsiteY2" fmla="*/ 10048 h 5163596"/>
              <a:gd name="connsiteX3" fmla="*/ 3286361 w 4633023"/>
              <a:gd name="connsiteY3" fmla="*/ 5163596 h 5163596"/>
              <a:gd name="connsiteX4" fmla="*/ 0 w 4633023"/>
              <a:gd name="connsiteY4" fmla="*/ 5143500 h 5163596"/>
              <a:gd name="connsiteX0" fmla="*/ 0 w 4633023"/>
              <a:gd name="connsiteY0" fmla="*/ 5173645 h 5173645"/>
              <a:gd name="connsiteX1" fmla="*/ 1256227 w 4633023"/>
              <a:gd name="connsiteY1" fmla="*/ 0 h 5173645"/>
              <a:gd name="connsiteX2" fmla="*/ 4633023 w 4633023"/>
              <a:gd name="connsiteY2" fmla="*/ 10048 h 5173645"/>
              <a:gd name="connsiteX3" fmla="*/ 3286361 w 4633023"/>
              <a:gd name="connsiteY3" fmla="*/ 5163596 h 5173645"/>
              <a:gd name="connsiteX4" fmla="*/ 0 w 4633023"/>
              <a:gd name="connsiteY4" fmla="*/ 5173645 h 5173645"/>
              <a:gd name="connsiteX0" fmla="*/ 0 w 4643072"/>
              <a:gd name="connsiteY0" fmla="*/ 5173645 h 5173645"/>
              <a:gd name="connsiteX1" fmla="*/ 1256227 w 4643072"/>
              <a:gd name="connsiteY1" fmla="*/ 0 h 5173645"/>
              <a:gd name="connsiteX2" fmla="*/ 4643072 w 4643072"/>
              <a:gd name="connsiteY2" fmla="*/ 0 h 5173645"/>
              <a:gd name="connsiteX3" fmla="*/ 3286361 w 4643072"/>
              <a:gd name="connsiteY3" fmla="*/ 5163596 h 5173645"/>
              <a:gd name="connsiteX4" fmla="*/ 0 w 4643072"/>
              <a:gd name="connsiteY4" fmla="*/ 5173645 h 5173645"/>
              <a:gd name="connsiteX0" fmla="*/ 0 w 4643072"/>
              <a:gd name="connsiteY0" fmla="*/ 5173645 h 5173645"/>
              <a:gd name="connsiteX1" fmla="*/ 1256227 w 4643072"/>
              <a:gd name="connsiteY1" fmla="*/ 30145 h 5173645"/>
              <a:gd name="connsiteX2" fmla="*/ 4643072 w 4643072"/>
              <a:gd name="connsiteY2" fmla="*/ 0 h 5173645"/>
              <a:gd name="connsiteX3" fmla="*/ 3286361 w 4643072"/>
              <a:gd name="connsiteY3" fmla="*/ 5163596 h 5173645"/>
              <a:gd name="connsiteX4" fmla="*/ 0 w 4643072"/>
              <a:gd name="connsiteY4" fmla="*/ 5173645 h 5173645"/>
              <a:gd name="connsiteX0" fmla="*/ 0 w 4663169"/>
              <a:gd name="connsiteY0" fmla="*/ 5143500 h 5143500"/>
              <a:gd name="connsiteX1" fmla="*/ 1256227 w 4663169"/>
              <a:gd name="connsiteY1" fmla="*/ 0 h 5143500"/>
              <a:gd name="connsiteX2" fmla="*/ 4663169 w 4663169"/>
              <a:gd name="connsiteY2" fmla="*/ 0 h 5143500"/>
              <a:gd name="connsiteX3" fmla="*/ 3286361 w 4663169"/>
              <a:gd name="connsiteY3" fmla="*/ 5133451 h 5143500"/>
              <a:gd name="connsiteX4" fmla="*/ 0 w 4663169"/>
              <a:gd name="connsiteY4" fmla="*/ 5143500 h 5143500"/>
              <a:gd name="connsiteX0" fmla="*/ 0 w 4663169"/>
              <a:gd name="connsiteY0" fmla="*/ 5153548 h 5153548"/>
              <a:gd name="connsiteX1" fmla="*/ 1828983 w 4663169"/>
              <a:gd name="connsiteY1" fmla="*/ 0 h 5153548"/>
              <a:gd name="connsiteX2" fmla="*/ 4663169 w 4663169"/>
              <a:gd name="connsiteY2" fmla="*/ 10048 h 5153548"/>
              <a:gd name="connsiteX3" fmla="*/ 3286361 w 4663169"/>
              <a:gd name="connsiteY3" fmla="*/ 5143499 h 5153548"/>
              <a:gd name="connsiteX4" fmla="*/ 0 w 4663169"/>
              <a:gd name="connsiteY4" fmla="*/ 5153548 h 5153548"/>
              <a:gd name="connsiteX0" fmla="*/ 0 w 4663169"/>
              <a:gd name="connsiteY0" fmla="*/ 5153548 h 5163596"/>
              <a:gd name="connsiteX1" fmla="*/ 1828983 w 4663169"/>
              <a:gd name="connsiteY1" fmla="*/ 0 h 5163596"/>
              <a:gd name="connsiteX2" fmla="*/ 4663169 w 4663169"/>
              <a:gd name="connsiteY2" fmla="*/ 10048 h 5163596"/>
              <a:gd name="connsiteX3" fmla="*/ 3155732 w 4663169"/>
              <a:gd name="connsiteY3" fmla="*/ 5163596 h 5163596"/>
              <a:gd name="connsiteX4" fmla="*/ 0 w 4663169"/>
              <a:gd name="connsiteY4" fmla="*/ 5153548 h 5163596"/>
              <a:gd name="connsiteX0" fmla="*/ 0 w 4964619"/>
              <a:gd name="connsiteY0" fmla="*/ 5153548 h 5163596"/>
              <a:gd name="connsiteX1" fmla="*/ 1828983 w 4964619"/>
              <a:gd name="connsiteY1" fmla="*/ 0 h 5163596"/>
              <a:gd name="connsiteX2" fmla="*/ 4964619 w 4964619"/>
              <a:gd name="connsiteY2" fmla="*/ 10048 h 5163596"/>
              <a:gd name="connsiteX3" fmla="*/ 3155732 w 4964619"/>
              <a:gd name="connsiteY3" fmla="*/ 5163596 h 5163596"/>
              <a:gd name="connsiteX4" fmla="*/ 0 w 4964619"/>
              <a:gd name="connsiteY4" fmla="*/ 5153548 h 5163596"/>
              <a:gd name="connsiteX0" fmla="*/ 0 w 4964619"/>
              <a:gd name="connsiteY0" fmla="*/ 5153548 h 5163596"/>
              <a:gd name="connsiteX1" fmla="*/ 2029950 w 4964619"/>
              <a:gd name="connsiteY1" fmla="*/ 0 h 5163596"/>
              <a:gd name="connsiteX2" fmla="*/ 4964619 w 4964619"/>
              <a:gd name="connsiteY2" fmla="*/ 10048 h 5163596"/>
              <a:gd name="connsiteX3" fmla="*/ 3155732 w 4964619"/>
              <a:gd name="connsiteY3" fmla="*/ 5163596 h 5163596"/>
              <a:gd name="connsiteX4" fmla="*/ 0 w 4964619"/>
              <a:gd name="connsiteY4" fmla="*/ 5153548 h 5163596"/>
              <a:gd name="connsiteX0" fmla="*/ 0 w 5024909"/>
              <a:gd name="connsiteY0" fmla="*/ 5153548 h 5163596"/>
              <a:gd name="connsiteX1" fmla="*/ 2090240 w 5024909"/>
              <a:gd name="connsiteY1" fmla="*/ 0 h 5163596"/>
              <a:gd name="connsiteX2" fmla="*/ 5024909 w 5024909"/>
              <a:gd name="connsiteY2" fmla="*/ 10048 h 5163596"/>
              <a:gd name="connsiteX3" fmla="*/ 3216022 w 5024909"/>
              <a:gd name="connsiteY3" fmla="*/ 5163596 h 5163596"/>
              <a:gd name="connsiteX4" fmla="*/ 0 w 5024909"/>
              <a:gd name="connsiteY4" fmla="*/ 5153548 h 5163596"/>
              <a:gd name="connsiteX0" fmla="*/ 0 w 5024909"/>
              <a:gd name="connsiteY0" fmla="*/ 5153548 h 5163596"/>
              <a:gd name="connsiteX1" fmla="*/ 2090240 w 5024909"/>
              <a:gd name="connsiteY1" fmla="*/ 0 h 5163596"/>
              <a:gd name="connsiteX2" fmla="*/ 5024909 w 5024909"/>
              <a:gd name="connsiteY2" fmla="*/ 10048 h 5163596"/>
              <a:gd name="connsiteX3" fmla="*/ 3135635 w 5024909"/>
              <a:gd name="connsiteY3" fmla="*/ 5163596 h 5163596"/>
              <a:gd name="connsiteX4" fmla="*/ 0 w 5024909"/>
              <a:gd name="connsiteY4" fmla="*/ 5153548 h 5163596"/>
              <a:gd name="connsiteX0" fmla="*/ 0 w 5024909"/>
              <a:gd name="connsiteY0" fmla="*/ 5153548 h 5163596"/>
              <a:gd name="connsiteX1" fmla="*/ 1226081 w 5024909"/>
              <a:gd name="connsiteY1" fmla="*/ 0 h 5163596"/>
              <a:gd name="connsiteX2" fmla="*/ 5024909 w 5024909"/>
              <a:gd name="connsiteY2" fmla="*/ 10048 h 5163596"/>
              <a:gd name="connsiteX3" fmla="*/ 3135635 w 5024909"/>
              <a:gd name="connsiteY3" fmla="*/ 5163596 h 5163596"/>
              <a:gd name="connsiteX4" fmla="*/ 0 w 5024909"/>
              <a:gd name="connsiteY4" fmla="*/ 5153548 h 5163596"/>
              <a:gd name="connsiteX0" fmla="*/ 0 w 4150702"/>
              <a:gd name="connsiteY0" fmla="*/ 5153548 h 5163596"/>
              <a:gd name="connsiteX1" fmla="*/ 1226081 w 4150702"/>
              <a:gd name="connsiteY1" fmla="*/ 0 h 5163596"/>
              <a:gd name="connsiteX2" fmla="*/ 4150702 w 4150702"/>
              <a:gd name="connsiteY2" fmla="*/ 20096 h 5163596"/>
              <a:gd name="connsiteX3" fmla="*/ 3135635 w 4150702"/>
              <a:gd name="connsiteY3" fmla="*/ 5163596 h 5163596"/>
              <a:gd name="connsiteX4" fmla="*/ 0 w 4150702"/>
              <a:gd name="connsiteY4" fmla="*/ 5153548 h 5163596"/>
              <a:gd name="connsiteX0" fmla="*/ 0 w 4150702"/>
              <a:gd name="connsiteY0" fmla="*/ 5153548 h 5153548"/>
              <a:gd name="connsiteX1" fmla="*/ 1226081 w 4150702"/>
              <a:gd name="connsiteY1" fmla="*/ 0 h 5153548"/>
              <a:gd name="connsiteX2" fmla="*/ 4150702 w 4150702"/>
              <a:gd name="connsiteY2" fmla="*/ 20096 h 5153548"/>
              <a:gd name="connsiteX3" fmla="*/ 2954765 w 4150702"/>
              <a:gd name="connsiteY3" fmla="*/ 5153548 h 5153548"/>
              <a:gd name="connsiteX4" fmla="*/ 0 w 4150702"/>
              <a:gd name="connsiteY4" fmla="*/ 5153548 h 5153548"/>
              <a:gd name="connsiteX0" fmla="*/ 0 w 4221040"/>
              <a:gd name="connsiteY0" fmla="*/ 5153549 h 5153549"/>
              <a:gd name="connsiteX1" fmla="*/ 1226081 w 4221040"/>
              <a:gd name="connsiteY1" fmla="*/ 1 h 5153549"/>
              <a:gd name="connsiteX2" fmla="*/ 4221040 w 4221040"/>
              <a:gd name="connsiteY2" fmla="*/ 0 h 5153549"/>
              <a:gd name="connsiteX3" fmla="*/ 2954765 w 4221040"/>
              <a:gd name="connsiteY3" fmla="*/ 5153549 h 5153549"/>
              <a:gd name="connsiteX4" fmla="*/ 0 w 4221040"/>
              <a:gd name="connsiteY4" fmla="*/ 5153549 h 515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1040" h="5153549">
                <a:moveTo>
                  <a:pt x="0" y="5153549"/>
                </a:moveTo>
                <a:lnTo>
                  <a:pt x="1226081" y="1"/>
                </a:lnTo>
                <a:lnTo>
                  <a:pt x="4221040" y="0"/>
                </a:lnTo>
                <a:lnTo>
                  <a:pt x="2954765" y="5153549"/>
                </a:lnTo>
                <a:lnTo>
                  <a:pt x="0" y="5153549"/>
                </a:lnTo>
                <a:close/>
              </a:path>
            </a:pathLst>
          </a:custGeom>
        </p:spPr>
        <p:txBody>
          <a:bodyPr/>
          <a:lstStyle/>
          <a:p>
            <a:endParaRPr lang="en-IN"/>
          </a:p>
        </p:txBody>
      </p:sp>
    </p:spTree>
    <p:extLst>
      <p:ext uri="{BB962C8B-B14F-4D97-AF65-F5344CB8AC3E}">
        <p14:creationId xmlns:p14="http://schemas.microsoft.com/office/powerpoint/2010/main" val="2505709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848100" y="0"/>
            <a:ext cx="5295900" cy="5143500"/>
          </a:xfrm>
        </p:spPr>
        <p:txBody>
          <a:bodyPr/>
          <a:lstStyle/>
          <a:p>
            <a:endParaRPr lang="en-IN"/>
          </a:p>
        </p:txBody>
      </p:sp>
    </p:spTree>
    <p:extLst>
      <p:ext uri="{BB962C8B-B14F-4D97-AF65-F5344CB8AC3E}">
        <p14:creationId xmlns:p14="http://schemas.microsoft.com/office/powerpoint/2010/main" val="360334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53E2D6A-7F7C-450D-83EB-6DB60E1DE97B}" type="datetimeFigureOut">
              <a:rPr lang="en-IN" smtClean="0">
                <a:solidFill>
                  <a:prstClr val="black">
                    <a:tint val="75000"/>
                  </a:prstClr>
                </a:solidFill>
              </a:rPr>
              <a:pPr/>
              <a:t>14-07-2024</a:t>
            </a:fld>
            <a:endParaRPr lang="en-IN">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659F287-E550-40EE-A5BE-643144B0E505}"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11895157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64082" y="1801776"/>
            <a:ext cx="4572000" cy="923330"/>
          </a:xfrm>
          <a:prstGeom prst="rect">
            <a:avLst/>
          </a:prstGeom>
        </p:spPr>
        <p:txBody>
          <a:bodyPr>
            <a:spAutoFit/>
          </a:bodyPr>
          <a:lstStyle/>
          <a:p>
            <a:r>
              <a:rPr lang="en-US" sz="5400" dirty="0"/>
              <a:t>QUIZ</a:t>
            </a:r>
          </a:p>
        </p:txBody>
      </p:sp>
    </p:spTree>
    <p:extLst>
      <p:ext uri="{BB962C8B-B14F-4D97-AF65-F5344CB8AC3E}">
        <p14:creationId xmlns:p14="http://schemas.microsoft.com/office/powerpoint/2010/main" val="2322431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1251" y="775504"/>
            <a:ext cx="7905508" cy="4247317"/>
          </a:xfrm>
          <a:prstGeom prst="rect">
            <a:avLst/>
          </a:prstGeom>
          <a:noFill/>
        </p:spPr>
        <p:txBody>
          <a:bodyPr wrap="square" rtlCol="0">
            <a:spAutoFit/>
          </a:bodyPr>
          <a:lstStyle/>
          <a:p>
            <a:r>
              <a:rPr lang="en-US" dirty="0"/>
              <a:t>1. The compact volume provides an efficient exterior wall to floor area ratio with the interior central light court acting as an organizational feature for optimizing circulation and wayfinding for the project’s complex program. Both passive and active sustainable strategies informed the design from the inception. Features include:</a:t>
            </a:r>
          </a:p>
          <a:p>
            <a:endParaRPr lang="en-US" dirty="0"/>
          </a:p>
          <a:p>
            <a:pPr marL="342900" indent="-342900">
              <a:buFont typeface="+mj-lt"/>
              <a:buAutoNum type="alphaLcParenR"/>
            </a:pPr>
            <a:r>
              <a:rPr lang="en-US" dirty="0"/>
              <a:t>site orientation, massing optimization, responsive façade design and onsite photovoltaic power generation</a:t>
            </a:r>
          </a:p>
          <a:p>
            <a:pPr marL="342900" indent="-342900">
              <a:buFont typeface="+mj-lt"/>
              <a:buAutoNum type="alphaLcParenR"/>
            </a:pPr>
            <a:r>
              <a:rPr lang="en-US" dirty="0"/>
              <a:t>displacement air delivery systems, radiant hydronic systems, and dimming controls</a:t>
            </a:r>
          </a:p>
          <a:p>
            <a:pPr marL="342900" indent="-342900">
              <a:buFont typeface="+mj-lt"/>
              <a:buAutoNum type="alphaLcParenR"/>
            </a:pPr>
            <a:r>
              <a:rPr lang="en-US" dirty="0"/>
              <a:t>demand control ventilation systems, water harvesting and extensive use of daylighting systems</a:t>
            </a:r>
          </a:p>
          <a:p>
            <a:pPr marL="342900" indent="-342900">
              <a:buFont typeface="+mj-lt"/>
              <a:buAutoNum type="alphaLcParenR"/>
            </a:pPr>
            <a:r>
              <a:rPr lang="en-US" dirty="0"/>
              <a:t>All of above</a:t>
            </a:r>
          </a:p>
          <a:p>
            <a:pPr marL="342900" indent="-342900">
              <a:buFont typeface="+mj-lt"/>
              <a:buAutoNum type="alphaLcParenR"/>
            </a:pPr>
            <a:endParaRPr lang="en-US" dirty="0"/>
          </a:p>
          <a:p>
            <a:pPr marL="342900" indent="-342900">
              <a:buFont typeface="+mj-lt"/>
              <a:buAutoNum type="alphaLcParenR"/>
            </a:pPr>
            <a:endParaRPr lang="en-US" dirty="0"/>
          </a:p>
        </p:txBody>
      </p:sp>
    </p:spTree>
    <p:extLst>
      <p:ext uri="{BB962C8B-B14F-4D97-AF65-F5344CB8AC3E}">
        <p14:creationId xmlns:p14="http://schemas.microsoft.com/office/powerpoint/2010/main" val="811237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8371" y="762685"/>
            <a:ext cx="8359318" cy="3416320"/>
          </a:xfrm>
          <a:prstGeom prst="rect">
            <a:avLst/>
          </a:prstGeom>
        </p:spPr>
        <p:txBody>
          <a:bodyPr wrap="square">
            <a:spAutoFit/>
          </a:bodyPr>
          <a:lstStyle/>
          <a:p>
            <a:r>
              <a:rPr lang="en-US" dirty="0"/>
              <a:t>2.  The intent of the landscape design is to reinforce the architectural approach while respecting the natural topography of the site. The plant material is native, drought tolerant and representative of the three California biomes: chaparral, woodland and desert. Which of the following statement is true regarding the project ecology? </a:t>
            </a:r>
          </a:p>
          <a:p>
            <a:endParaRPr lang="en-US" dirty="0"/>
          </a:p>
          <a:p>
            <a:pPr marL="342900" indent="-342900">
              <a:buFont typeface="+mj-lt"/>
              <a:buAutoNum type="alphaLcParenR"/>
            </a:pPr>
            <a:r>
              <a:rPr lang="en-US" dirty="0"/>
              <a:t>The diverse southern California species were selected to attract multiple species of birds and insect pollinators increasing their urban habitat</a:t>
            </a:r>
          </a:p>
          <a:p>
            <a:pPr marL="342900" indent="-342900">
              <a:buFont typeface="+mj-lt"/>
              <a:buAutoNum type="alphaLcParenR"/>
            </a:pPr>
            <a:r>
              <a:rPr lang="en-US" dirty="0"/>
              <a:t>To minimize bird collisions with the glass cube, a visual pattern of internal louvers, frits and shadow boxes enhance the façade</a:t>
            </a:r>
          </a:p>
          <a:p>
            <a:pPr marL="342900" indent="-342900">
              <a:buFont typeface="+mj-lt"/>
              <a:buAutoNum type="alphaLcParenR"/>
            </a:pPr>
            <a:r>
              <a:rPr lang="en-US" dirty="0"/>
              <a:t>The sloped garden planes that border the accessible pathways include indigenous planting representative of California chaparral supporting sustainable objectives</a:t>
            </a:r>
          </a:p>
          <a:p>
            <a:pPr marL="342900" indent="-342900">
              <a:buFont typeface="+mj-lt"/>
              <a:buAutoNum type="alphaLcParenR"/>
            </a:pPr>
            <a:r>
              <a:rPr lang="en-US" dirty="0"/>
              <a:t>All of above</a:t>
            </a:r>
          </a:p>
        </p:txBody>
      </p:sp>
    </p:spTree>
    <p:extLst>
      <p:ext uri="{BB962C8B-B14F-4D97-AF65-F5344CB8AC3E}">
        <p14:creationId xmlns:p14="http://schemas.microsoft.com/office/powerpoint/2010/main" val="605639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7711" y="567159"/>
            <a:ext cx="8194876" cy="2862322"/>
          </a:xfrm>
          <a:prstGeom prst="rect">
            <a:avLst/>
          </a:prstGeom>
          <a:noFill/>
        </p:spPr>
        <p:txBody>
          <a:bodyPr wrap="square" rtlCol="0">
            <a:spAutoFit/>
          </a:bodyPr>
          <a:lstStyle/>
          <a:p>
            <a:r>
              <a:rPr lang="en-US" dirty="0"/>
              <a:t>3. Watershed management is of utmost importance in densely populated and water scarce Los Angeles. Conservation strategies to capture, reuse and filter water were implemented to lessen impacts and alleviate an overburdened storm system within the highly-urbanized area. The project captures rainwater and cooling tower condensate directing it to a 105,000 gallon cistern located below the sloped garden on the Broadway side. The water collected is filtered and used for irrigation, providing 100 percent of the annual needs. Mark the above statement either True or false</a:t>
            </a:r>
          </a:p>
          <a:p>
            <a:endParaRPr lang="en-US" dirty="0"/>
          </a:p>
          <a:p>
            <a:pPr marL="342900" indent="-342900">
              <a:buFont typeface="+mj-lt"/>
              <a:buAutoNum type="alphaLcParenR"/>
            </a:pPr>
            <a:r>
              <a:rPr lang="en-US" dirty="0"/>
              <a:t>True</a:t>
            </a:r>
          </a:p>
          <a:p>
            <a:pPr marL="342900" indent="-342900">
              <a:buFont typeface="+mj-lt"/>
              <a:buAutoNum type="alphaLcParenR"/>
            </a:pPr>
            <a:r>
              <a:rPr lang="en-US" dirty="0"/>
              <a:t>False</a:t>
            </a:r>
          </a:p>
        </p:txBody>
      </p:sp>
    </p:spTree>
    <p:extLst>
      <p:ext uri="{BB962C8B-B14F-4D97-AF65-F5344CB8AC3E}">
        <p14:creationId xmlns:p14="http://schemas.microsoft.com/office/powerpoint/2010/main" val="1624035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98653" y="844952"/>
            <a:ext cx="7326775" cy="2585323"/>
          </a:xfrm>
          <a:prstGeom prst="rect">
            <a:avLst/>
          </a:prstGeom>
          <a:noFill/>
        </p:spPr>
        <p:txBody>
          <a:bodyPr wrap="square" rtlCol="0">
            <a:spAutoFit/>
          </a:bodyPr>
          <a:lstStyle/>
          <a:p>
            <a:r>
              <a:rPr lang="en-US" dirty="0"/>
              <a:t>4. According to the economy of this project, the team was able to reduce the typical floor footprint by approximately _____ , a ______ reduction, with little functional loss. </a:t>
            </a:r>
          </a:p>
          <a:p>
            <a:endParaRPr lang="en-US" dirty="0"/>
          </a:p>
          <a:p>
            <a:endParaRPr lang="en-US" dirty="0"/>
          </a:p>
          <a:p>
            <a:pPr marL="342900" indent="-342900">
              <a:buFont typeface="+mj-lt"/>
              <a:buAutoNum type="alphaLcParenR"/>
            </a:pPr>
            <a:r>
              <a:rPr lang="en-US" dirty="0"/>
              <a:t>2700 SF, 6%</a:t>
            </a:r>
          </a:p>
          <a:p>
            <a:pPr marL="342900" indent="-342900">
              <a:buFont typeface="+mj-lt"/>
              <a:buAutoNum type="alphaLcParenR"/>
            </a:pPr>
            <a:r>
              <a:rPr lang="en-US" dirty="0"/>
              <a:t>2800 SF, 6%</a:t>
            </a:r>
          </a:p>
          <a:p>
            <a:pPr marL="342900" indent="-342900">
              <a:buFont typeface="+mj-lt"/>
              <a:buAutoNum type="alphaLcParenR"/>
            </a:pPr>
            <a:r>
              <a:rPr lang="en-US" dirty="0"/>
              <a:t>2700 SF, 5% </a:t>
            </a:r>
          </a:p>
          <a:p>
            <a:pPr marL="342900" indent="-342900">
              <a:buFont typeface="+mj-lt"/>
              <a:buAutoNum type="alphaLcParenR"/>
            </a:pPr>
            <a:r>
              <a:rPr lang="en-US" dirty="0"/>
              <a:t>2800 SF, 5%</a:t>
            </a:r>
          </a:p>
        </p:txBody>
      </p:sp>
    </p:spTree>
    <p:extLst>
      <p:ext uri="{BB962C8B-B14F-4D97-AF65-F5344CB8AC3E}">
        <p14:creationId xmlns:p14="http://schemas.microsoft.com/office/powerpoint/2010/main" val="2807375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0800000" flipV="1">
            <a:off x="1307940" y="855868"/>
            <a:ext cx="6701741" cy="2585323"/>
          </a:xfrm>
          <a:prstGeom prst="rect">
            <a:avLst/>
          </a:prstGeom>
          <a:noFill/>
        </p:spPr>
        <p:txBody>
          <a:bodyPr wrap="square" rtlCol="0">
            <a:spAutoFit/>
          </a:bodyPr>
          <a:lstStyle/>
          <a:p>
            <a:r>
              <a:rPr lang="en-US" dirty="0"/>
              <a:t>5. The design seamlessly integrates sustainable features resulting in a high level of performance. Surrounding the skylight are ____ photovoltaic panels generating 507,000 kWh of carbon free energy annually. </a:t>
            </a:r>
          </a:p>
          <a:p>
            <a:endParaRPr lang="en-US" dirty="0"/>
          </a:p>
          <a:p>
            <a:pPr marL="342900" indent="-342900">
              <a:buFont typeface="+mj-lt"/>
              <a:buAutoNum type="alphaLcParenR"/>
            </a:pPr>
            <a:r>
              <a:rPr lang="en-US" dirty="0"/>
              <a:t>700</a:t>
            </a:r>
          </a:p>
          <a:p>
            <a:pPr marL="342900" indent="-342900">
              <a:buFont typeface="+mj-lt"/>
              <a:buAutoNum type="alphaLcParenR"/>
            </a:pPr>
            <a:r>
              <a:rPr lang="en-US" dirty="0"/>
              <a:t>800</a:t>
            </a:r>
          </a:p>
          <a:p>
            <a:pPr marL="342900" indent="-342900">
              <a:buFont typeface="+mj-lt"/>
              <a:buAutoNum type="alphaLcParenR"/>
            </a:pPr>
            <a:r>
              <a:rPr lang="en-US" dirty="0"/>
              <a:t>900</a:t>
            </a:r>
          </a:p>
          <a:p>
            <a:pPr marL="342900" indent="-342900">
              <a:buFont typeface="+mj-lt"/>
              <a:buAutoNum type="alphaLcParenR"/>
            </a:pPr>
            <a:r>
              <a:rPr lang="en-US" dirty="0"/>
              <a:t>None of above</a:t>
            </a:r>
          </a:p>
        </p:txBody>
      </p:sp>
    </p:spTree>
    <p:extLst>
      <p:ext uri="{BB962C8B-B14F-4D97-AF65-F5344CB8AC3E}">
        <p14:creationId xmlns:p14="http://schemas.microsoft.com/office/powerpoint/2010/main" val="1221721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10228" y="879676"/>
            <a:ext cx="6979534" cy="3416320"/>
          </a:xfrm>
          <a:prstGeom prst="rect">
            <a:avLst/>
          </a:prstGeom>
          <a:noFill/>
        </p:spPr>
        <p:txBody>
          <a:bodyPr wrap="square" rtlCol="0">
            <a:spAutoFit/>
          </a:bodyPr>
          <a:lstStyle/>
          <a:p>
            <a:r>
              <a:rPr lang="en-US" dirty="0"/>
              <a:t>6. The Courthouse incorporates many measures to ensure operability and resilience. The structural design considers seismic loads utilizing buckling restrained braces (BRBs) to mitigate forces. What is the advantages of using BRBs</a:t>
            </a:r>
          </a:p>
          <a:p>
            <a:endParaRPr lang="en-US" dirty="0"/>
          </a:p>
          <a:p>
            <a:pPr marL="342900" indent="-342900">
              <a:buFont typeface="+mj-lt"/>
              <a:buAutoNum type="alphaLcParenR"/>
            </a:pPr>
            <a:r>
              <a:rPr lang="en-US" dirty="0"/>
              <a:t>The BRBs are integrated into the roof hat truss that supports the floating levels of the glazed cube</a:t>
            </a:r>
          </a:p>
          <a:p>
            <a:pPr marL="342900" indent="-342900">
              <a:buFont typeface="+mj-lt"/>
              <a:buAutoNum type="alphaLcParenR"/>
            </a:pPr>
            <a:r>
              <a:rPr lang="en-US" dirty="0"/>
              <a:t>The composite reinforced structure and floating the cubic volume above the ground plane helps enhance the security stand-off to mitigate possible threats and prevent progressive collapse</a:t>
            </a:r>
          </a:p>
          <a:p>
            <a:pPr marL="342900" indent="-342900">
              <a:buFont typeface="+mj-lt"/>
              <a:buAutoNum type="alphaLcParenR"/>
            </a:pPr>
            <a:r>
              <a:rPr lang="en-US" dirty="0"/>
              <a:t>Only A</a:t>
            </a:r>
          </a:p>
          <a:p>
            <a:pPr marL="342900" indent="-342900">
              <a:buFont typeface="+mj-lt"/>
              <a:buAutoNum type="alphaLcParenR"/>
            </a:pPr>
            <a:r>
              <a:rPr lang="en-US" dirty="0"/>
              <a:t>Both A and B</a:t>
            </a:r>
          </a:p>
        </p:txBody>
      </p:sp>
    </p:spTree>
    <p:extLst>
      <p:ext uri="{BB962C8B-B14F-4D97-AF65-F5344CB8AC3E}">
        <p14:creationId xmlns:p14="http://schemas.microsoft.com/office/powerpoint/2010/main" val="296539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58947" y="2025571"/>
            <a:ext cx="2569580"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4161553"/>
      </p:ext>
    </p:extLst>
  </p:cSld>
  <p:clrMapOvr>
    <a:masterClrMapping/>
  </p:clrMapOvr>
</p:sld>
</file>

<file path=ppt/theme/theme1.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20050</TotalTime>
  <Words>511</Words>
  <Application>Microsoft Office PowerPoint</Application>
  <PresentationFormat>On-screen Show (16:9)</PresentationFormat>
  <Paragraphs>50</Paragraphs>
  <Slides>8</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8_Office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Jeslin Varghese</cp:lastModifiedBy>
  <cp:revision>166</cp:revision>
  <dcterms:created xsi:type="dcterms:W3CDTF">2017-11-01T09:03:48Z</dcterms:created>
  <dcterms:modified xsi:type="dcterms:W3CDTF">2024-07-14T20:21:39Z</dcterms:modified>
</cp:coreProperties>
</file>